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1.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2.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3.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476" r:id="rId4"/>
    <p:sldMasterId id="2147484490" r:id="rId5"/>
    <p:sldMasterId id="2147484501" r:id="rId6"/>
    <p:sldMasterId id="2147484532" r:id="rId7"/>
    <p:sldMasterId id="2147484567" r:id="rId8"/>
    <p:sldMasterId id="2147484600" r:id="rId9"/>
    <p:sldMasterId id="2147484631" r:id="rId10"/>
    <p:sldMasterId id="2147484669" r:id="rId11"/>
    <p:sldMasterId id="2147484700" r:id="rId12"/>
    <p:sldMasterId id="2147484718" r:id="rId13"/>
    <p:sldMasterId id="2147484733" r:id="rId14"/>
    <p:sldMasterId id="2147484764" r:id="rId15"/>
    <p:sldMasterId id="2147484797" r:id="rId16"/>
    <p:sldMasterId id="2147484809" r:id="rId17"/>
  </p:sldMasterIdLst>
  <p:notesMasterIdLst>
    <p:notesMasterId r:id="rId86"/>
  </p:notesMasterIdLst>
  <p:handoutMasterIdLst>
    <p:handoutMasterId r:id="rId87"/>
  </p:handoutMasterIdLst>
  <p:sldIdLst>
    <p:sldId id="257" r:id="rId18"/>
    <p:sldId id="442" r:id="rId19"/>
    <p:sldId id="392" r:id="rId20"/>
    <p:sldId id="394" r:id="rId21"/>
    <p:sldId id="396" r:id="rId22"/>
    <p:sldId id="395" r:id="rId23"/>
    <p:sldId id="393" r:id="rId24"/>
    <p:sldId id="268" r:id="rId25"/>
    <p:sldId id="269" r:id="rId26"/>
    <p:sldId id="421" r:id="rId27"/>
    <p:sldId id="422" r:id="rId28"/>
    <p:sldId id="423" r:id="rId29"/>
    <p:sldId id="424" r:id="rId30"/>
    <p:sldId id="425" r:id="rId31"/>
    <p:sldId id="305" r:id="rId32"/>
    <p:sldId id="426" r:id="rId33"/>
    <p:sldId id="427" r:id="rId34"/>
    <p:sldId id="259" r:id="rId35"/>
    <p:sldId id="278" r:id="rId36"/>
    <p:sldId id="398" r:id="rId37"/>
    <p:sldId id="350" r:id="rId38"/>
    <p:sldId id="279" r:id="rId39"/>
    <p:sldId id="438" r:id="rId40"/>
    <p:sldId id="282" r:id="rId41"/>
    <p:sldId id="283" r:id="rId42"/>
    <p:sldId id="400" r:id="rId43"/>
    <p:sldId id="404" r:id="rId44"/>
    <p:sldId id="291" r:id="rId45"/>
    <p:sldId id="405" r:id="rId46"/>
    <p:sldId id="408" r:id="rId47"/>
    <p:sldId id="409" r:id="rId48"/>
    <p:sldId id="344" r:id="rId49"/>
    <p:sldId id="343" r:id="rId50"/>
    <p:sldId id="441" r:id="rId51"/>
    <p:sldId id="419" r:id="rId52"/>
    <p:sldId id="296" r:id="rId53"/>
    <p:sldId id="430" r:id="rId54"/>
    <p:sldId id="431" r:id="rId55"/>
    <p:sldId id="285" r:id="rId56"/>
    <p:sldId id="333" r:id="rId57"/>
    <p:sldId id="366" r:id="rId58"/>
    <p:sldId id="334" r:id="rId59"/>
    <p:sldId id="336" r:id="rId60"/>
    <p:sldId id="335" r:id="rId61"/>
    <p:sldId id="337" r:id="rId62"/>
    <p:sldId id="432" r:id="rId63"/>
    <p:sldId id="433" r:id="rId64"/>
    <p:sldId id="299" r:id="rId65"/>
    <p:sldId id="318" r:id="rId66"/>
    <p:sldId id="339" r:id="rId67"/>
    <p:sldId id="410" r:id="rId68"/>
    <p:sldId id="414" r:id="rId69"/>
    <p:sldId id="413" r:id="rId70"/>
    <p:sldId id="391" r:id="rId71"/>
    <p:sldId id="388" r:id="rId72"/>
    <p:sldId id="374" r:id="rId73"/>
    <p:sldId id="301" r:id="rId74"/>
    <p:sldId id="348" r:id="rId75"/>
    <p:sldId id="372" r:id="rId76"/>
    <p:sldId id="302" r:id="rId77"/>
    <p:sldId id="303" r:id="rId78"/>
    <p:sldId id="306" r:id="rId79"/>
    <p:sldId id="319" r:id="rId80"/>
    <p:sldId id="434" r:id="rId81"/>
    <p:sldId id="435" r:id="rId82"/>
    <p:sldId id="443" r:id="rId83"/>
    <p:sldId id="267" r:id="rId84"/>
    <p:sldId id="444" r:id="rId85"/>
  </p:sldIdLst>
  <p:sldSz cx="9144000" cy="5143500" type="screen16x9"/>
  <p:notesSz cx="7010400" cy="9296400"/>
  <p:custDataLst>
    <p:tags r:id="rId88"/>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820" userDrawn="1">
          <p15:clr>
            <a:srgbClr val="A4A3A4"/>
          </p15:clr>
        </p15:guide>
        <p15:guide id="4" orient="horz" pos="5664">
          <p15:clr>
            <a:srgbClr val="A4A3A4"/>
          </p15:clr>
        </p15:guide>
        <p15:guide id="6" pos="4107">
          <p15:clr>
            <a:srgbClr val="A4A3A4"/>
          </p15:clr>
        </p15:guide>
        <p15:guide id="7" orient="horz" pos="184">
          <p15:clr>
            <a:srgbClr val="A4A3A4"/>
          </p15:clr>
        </p15:guide>
        <p15:guide id="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5662">
          <p15:clr>
            <a:srgbClr val="A4A3A4"/>
          </p15:clr>
        </p15:guide>
        <p15:guide id="4" pos="308">
          <p15:clr>
            <a:srgbClr val="A4A3A4"/>
          </p15:clr>
        </p15:guide>
        <p15:guide id="5" pos="41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AB"/>
    <a:srgbClr val="FFF9ED"/>
    <a:srgbClr val="FBB72C"/>
    <a:srgbClr val="F99F38"/>
    <a:srgbClr val="007DB8"/>
    <a:srgbClr val="807D80"/>
    <a:srgbClr val="808080"/>
    <a:srgbClr val="EE6411"/>
    <a:srgbClr val="6EA204"/>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9" autoAdjust="0"/>
    <p:restoredTop sz="63180" autoAdjust="0"/>
  </p:normalViewPr>
  <p:slideViewPr>
    <p:cSldViewPr snapToGrid="0">
      <p:cViewPr varScale="1">
        <p:scale>
          <a:sx n="76" d="100"/>
          <a:sy n="76" d="100"/>
        </p:scale>
        <p:origin x="811" y="22"/>
      </p:cViewPr>
      <p:guideLst>
        <p:guide orient="horz" pos="2820"/>
        <p:guide orient="horz" pos="5664"/>
        <p:guide pos="4107"/>
        <p:guide orient="horz" pos="18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3" d="100"/>
        <a:sy n="163" d="100"/>
      </p:scale>
      <p:origin x="0" y="0"/>
    </p:cViewPr>
  </p:sorterViewPr>
  <p:notesViewPr>
    <p:cSldViewPr snapToGrid="0">
      <p:cViewPr varScale="1">
        <p:scale>
          <a:sx n="139" d="100"/>
          <a:sy n="139" d="100"/>
        </p:scale>
        <p:origin x="-3480" y="-112"/>
      </p:cViewPr>
      <p:guideLst>
        <p:guide orient="horz" pos="2928"/>
        <p:guide pos="2208"/>
        <p:guide orient="horz" pos="5662"/>
        <p:guide pos="308"/>
        <p:guide pos="41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slide" Target="slides/slide67.xml"/><Relationship Id="rId89"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4.xml"/><Relationship Id="rId82" Type="http://schemas.openxmlformats.org/officeDocument/2006/relationships/slide" Target="slides/slide65.xml"/><Relationship Id="rId90" Type="http://schemas.openxmlformats.org/officeDocument/2006/relationships/presProps" Target="presProps.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Slide Number Placeholder 5"/>
          <p:cNvSpPr>
            <a:spLocks noGrp="1" noChangeArrowheads="1"/>
          </p:cNvSpPr>
          <p:nvPr>
            <p:ph type="sldNum" sz="quarter" idx="3"/>
          </p:nvPr>
        </p:nvSpPr>
        <p:spPr bwMode="auto">
          <a:xfrm>
            <a:off x="488950" y="89884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4" name="fl" descr="                              Dell - Internal Use - Confidential&#10;"/>
          <p:cNvSpPr txBox="1"/>
          <p:nvPr/>
        </p:nvSpPr>
        <p:spPr>
          <a:xfrm>
            <a:off x="1173085" y="89884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8950" y="530225"/>
            <a:ext cx="6032500" cy="3394481"/>
          </a:xfrm>
          <a:prstGeom prst="rect">
            <a:avLst/>
          </a:prstGeom>
          <a:noFill/>
          <a:ln w="9525">
            <a:solidFill>
              <a:srgbClr val="000000"/>
            </a:solidFill>
            <a:miter lim="800000"/>
            <a:headEnd/>
            <a:tailEnd/>
          </a:ln>
        </p:spPr>
        <p:txBody>
          <a:bodyPr/>
          <a:lstStyle/>
          <a:p>
            <a:endParaRPr lang="en-US"/>
          </a:p>
        </p:txBody>
      </p:sp>
      <p:sp>
        <p:nvSpPr>
          <p:cNvPr id="71685" name="Rectangle 5"/>
          <p:cNvSpPr>
            <a:spLocks noGrp="1" noChangeArrowheads="1"/>
          </p:cNvSpPr>
          <p:nvPr>
            <p:ph type="body" sz="quarter" idx="3"/>
          </p:nvPr>
        </p:nvSpPr>
        <p:spPr bwMode="auto">
          <a:xfrm>
            <a:off x="488950" y="4191000"/>
            <a:ext cx="6032500" cy="456633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p:cNvSpPr>
            <a:spLocks noGrp="1" noChangeArrowheads="1"/>
          </p:cNvSpPr>
          <p:nvPr>
            <p:ph type="sldNum" sz="quarter" idx="5"/>
          </p:nvPr>
        </p:nvSpPr>
        <p:spPr bwMode="auto">
          <a:xfrm>
            <a:off x="488950" y="8988425"/>
            <a:ext cx="423902" cy="123111"/>
          </a:xfrm>
          <a:prstGeom prst="rect">
            <a:avLst/>
          </a:prstGeom>
          <a:noFill/>
        </p:spPr>
        <p:txBody>
          <a:bodyPr vert="horz" wrap="square" lIns="0" tIns="0" rIns="0" bIns="0" rtlCol="0">
            <a:spAutoFit/>
          </a:bodyPr>
          <a:lstStyle/>
          <a:p>
            <a:fld id="{AC8DF440-AC1E-4EB3-BCAA-2AAB8924A793}" type="slidenum">
              <a:rPr lang="en-US" sz="800">
                <a:solidFill>
                  <a:schemeClr val="bg1"/>
                </a:solidFill>
                <a:latin typeface="Arial"/>
              </a:rPr>
              <a:pPr/>
              <a:t>‹#›</a:t>
            </a:fld>
            <a:endParaRPr lang="en-US" sz="800" dirty="0">
              <a:solidFill>
                <a:schemeClr val="bg1"/>
              </a:solidFill>
              <a:latin typeface="Arial"/>
            </a:endParaRPr>
          </a:p>
        </p:txBody>
      </p:sp>
      <p:sp>
        <p:nvSpPr>
          <p:cNvPr id="7" name="fl" descr="                              Dell - Internal Use - Confidential&#10;"/>
          <p:cNvSpPr txBox="1"/>
          <p:nvPr/>
        </p:nvSpPr>
        <p:spPr>
          <a:xfrm>
            <a:off x="1173085" y="8988425"/>
            <a:ext cx="1551707" cy="123111"/>
          </a:xfrm>
          <a:prstGeom prst="rect">
            <a:avLst/>
          </a:prstGeom>
          <a:noFill/>
        </p:spPr>
        <p:txBody>
          <a:bodyPr vert="horz" wrap="none" lIns="0" tIns="0" rIns="0" bIns="0" rtlCol="0">
            <a:spAutoFit/>
          </a:bodyPr>
          <a:lstStyle/>
          <a:p>
            <a:r>
              <a:rPr lang="en-US" sz="800" b="1" dirty="0">
                <a:solidFill>
                  <a:srgbClr val="7F7F7F"/>
                </a:solidFill>
                <a:latin typeface="Arial"/>
              </a:rPr>
              <a:t>Dell - Internal Use - Confidential</a:t>
            </a: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1</a:t>
            </a:fld>
            <a:endParaRPr lang="en-US" sz="800" dirty="0">
              <a:solidFill>
                <a:schemeClr val="bg1"/>
              </a:solidFill>
              <a:latin typeface="Arial"/>
            </a:endParaRPr>
          </a:p>
        </p:txBody>
      </p:sp>
    </p:spTree>
    <p:extLst>
      <p:ext uri="{BB962C8B-B14F-4D97-AF65-F5344CB8AC3E}">
        <p14:creationId xmlns:p14="http://schemas.microsoft.com/office/powerpoint/2010/main" val="35994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Wingdings" panose="05000000000000000000" pitchFamily="2" charset="2"/>
              </a:rPr>
              <a:t>The next layer is the platform layer – or the continuum of cloud platforms that customers would consider to support the management and  orchestration of instances. We organize this layer into 3 major buckets.</a:t>
            </a:r>
          </a:p>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sym typeface="Wingdings" panose="05000000000000000000" pitchFamily="2" charset="2"/>
              </a:rPr>
              <a:t>On the left side you have your virtual machine cloud management platforms like VMware’s </a:t>
            </a:r>
            <a:r>
              <a:rPr lang="en-US" baseline="0" dirty="0" err="1" smtClean="0">
                <a:sym typeface="Wingdings" panose="05000000000000000000" pitchFamily="2" charset="2"/>
              </a:rPr>
              <a:t>vRealize</a:t>
            </a:r>
            <a:r>
              <a:rPr lang="en-US" baseline="0" dirty="0" smtClean="0">
                <a:sym typeface="Wingdings" panose="05000000000000000000" pitchFamily="2" charset="2"/>
              </a:rPr>
              <a:t> or our turnkey </a:t>
            </a:r>
            <a:r>
              <a:rPr lang="en-US" baseline="0" dirty="0" err="1" smtClean="0">
                <a:sym typeface="Wingdings" panose="05000000000000000000" pitchFamily="2" charset="2"/>
              </a:rPr>
              <a:t>vRA</a:t>
            </a:r>
            <a:r>
              <a:rPr lang="en-US" baseline="0" dirty="0" smtClean="0">
                <a:sym typeface="Wingdings" panose="05000000000000000000" pitchFamily="2" charset="2"/>
              </a:rPr>
              <a:t> solution Enterprise Hybrid Cloud (EHC). Note there is also Azure / Azure Pack, </a:t>
            </a:r>
            <a:r>
              <a:rPr lang="en-US" baseline="0" dirty="0" err="1" smtClean="0">
                <a:sym typeface="Wingdings" panose="05000000000000000000" pitchFamily="2" charset="2"/>
              </a:rPr>
              <a:t>RedHat</a:t>
            </a:r>
            <a:r>
              <a:rPr lang="en-US" baseline="0" dirty="0" smtClean="0">
                <a:sym typeface="Wingdings" panose="05000000000000000000" pitchFamily="2" charset="2"/>
              </a:rPr>
              <a:t> </a:t>
            </a:r>
            <a:r>
              <a:rPr lang="en-US" baseline="0" dirty="0" err="1" smtClean="0">
                <a:sym typeface="Wingdings" panose="05000000000000000000" pitchFamily="2" charset="2"/>
              </a:rPr>
              <a:t>CloudForms</a:t>
            </a:r>
            <a:r>
              <a:rPr lang="en-US" baseline="0" dirty="0" smtClean="0">
                <a:sym typeface="Wingdings" panose="05000000000000000000" pitchFamily="2" charset="2"/>
              </a:rPr>
              <a:t>, and Cisco UCS Director being used by our customers to deploy VMs. </a:t>
            </a:r>
          </a:p>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sym typeface="Wingdings" panose="05000000000000000000" pitchFamily="2" charset="2"/>
              </a:rPr>
              <a:t>In the  middle you have the Do-it-yourself (DIY) container Management and Orchestration (M&amp;O) solutions - </a:t>
            </a:r>
          </a:p>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sym typeface="Wingdings" panose="05000000000000000000" pitchFamily="2" charset="2"/>
              </a:rPr>
              <a:t>On the right side are the cross-cloud PaaS Suites that are mostly container based but can be VM based.</a:t>
            </a:r>
          </a:p>
          <a:p>
            <a:pPr marL="0" marR="0" lvl="0" indent="0" algn="l" defTabSz="914400" rtl="0" eaLnBrk="0" fontAlgn="base" latinLnBrk="0" hangingPunct="0">
              <a:lnSpc>
                <a:spcPct val="100000"/>
              </a:lnSpc>
              <a:spcBef>
                <a:spcPct val="30000"/>
              </a:spcBef>
              <a:spcAft>
                <a:spcPct val="0"/>
              </a:spcAft>
              <a:buClrTx/>
              <a:buSzTx/>
              <a:buFont typeface="+mj-lt"/>
              <a:buNone/>
              <a:tabLst/>
              <a:defRPr/>
            </a:pPr>
            <a:endParaRPr lang="en-US" baseline="0" dirty="0" smtClean="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aseline="0" dirty="0" smtClean="0">
                <a:sym typeface="Wingdings" panose="05000000000000000000" pitchFamily="2" charset="2"/>
              </a:rPr>
              <a:t>Hyper-V, KVM and VMware </a:t>
            </a:r>
            <a:r>
              <a:rPr lang="en-US" baseline="0" dirty="0" err="1" smtClean="0">
                <a:sym typeface="Wingdings" panose="05000000000000000000" pitchFamily="2" charset="2"/>
              </a:rPr>
              <a:t>ESXi</a:t>
            </a:r>
            <a:r>
              <a:rPr lang="en-US" baseline="0" dirty="0" smtClean="0">
                <a:sym typeface="Wingdings" panose="05000000000000000000" pitchFamily="2" charset="2"/>
              </a:rPr>
              <a:t>/vSphere were excluded as they are infrastructure cluster managers and hypervisors – not to minimize their importance – but to stress that the focus on platform orchestration.</a:t>
            </a:r>
          </a:p>
          <a:p>
            <a:pPr marL="0" marR="0" lvl="0" indent="0" algn="l" defTabSz="914400" rtl="0" eaLnBrk="0" fontAlgn="base" latinLnBrk="0" hangingPunct="0">
              <a:lnSpc>
                <a:spcPct val="100000"/>
              </a:lnSpc>
              <a:spcBef>
                <a:spcPct val="30000"/>
              </a:spcBef>
              <a:spcAft>
                <a:spcPct val="0"/>
              </a:spcAft>
              <a:buClrTx/>
              <a:buSzTx/>
              <a:buFont typeface="+mj-lt"/>
              <a:buNone/>
              <a:tabLst/>
              <a:defRPr/>
            </a:pPr>
            <a:endParaRPr lang="en-US" baseline="0" dirty="0" smtClean="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aseline="0" dirty="0" smtClean="0">
                <a:sym typeface="Wingdings" panose="05000000000000000000" pitchFamily="2" charset="2"/>
              </a:rPr>
              <a:t>One word of caution, This is not meant to be a decoder ring , read strictly from top to bottom. We all know that customers environments are all slightly different. This is meant as simple way to describe what I happening in the cloud solutions ecosystem and drive a discovery discussion with customers. </a:t>
            </a:r>
          </a:p>
          <a:p>
            <a:endParaRPr lang="en-US" baseline="0" dirty="0"/>
          </a:p>
        </p:txBody>
      </p:sp>
    </p:spTree>
    <p:extLst>
      <p:ext uri="{BB962C8B-B14F-4D97-AF65-F5344CB8AC3E}">
        <p14:creationId xmlns:p14="http://schemas.microsoft.com/office/powerpoint/2010/main" val="3319420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We have done a great job of positioning solution on both bookends of this continuum</a:t>
            </a:r>
          </a:p>
          <a:p>
            <a:pPr marL="628650" lvl="1" indent="-171450">
              <a:buFont typeface="Arial" panose="020B0604020202020204" pitchFamily="34" charset="0"/>
              <a:buChar char="•"/>
            </a:pPr>
            <a:r>
              <a:rPr lang="en-US" baseline="0" dirty="0" smtClean="0"/>
              <a:t>On the left side delivering </a:t>
            </a:r>
            <a:r>
              <a:rPr lang="en-US" baseline="0" dirty="0" err="1" smtClean="0"/>
              <a:t>Vmware</a:t>
            </a:r>
            <a:r>
              <a:rPr lang="en-US" baseline="0" dirty="0" smtClean="0"/>
              <a:t> </a:t>
            </a:r>
            <a:r>
              <a:rPr lang="en-US" baseline="0" dirty="0" err="1" smtClean="0"/>
              <a:t>vRealize</a:t>
            </a:r>
            <a:r>
              <a:rPr lang="en-US" baseline="0" dirty="0" smtClean="0"/>
              <a:t> Suite for VM based portals  , and delivering to customers  a turnkey solution in </a:t>
            </a:r>
            <a:r>
              <a:rPr lang="en-US" baseline="0" dirty="0" err="1" smtClean="0"/>
              <a:t>XaaS</a:t>
            </a:r>
            <a:r>
              <a:rPr lang="en-US" baseline="0" dirty="0" smtClean="0"/>
              <a:t> with EHC </a:t>
            </a:r>
            <a:endParaRPr lang="en-US" baseline="0" dirty="0"/>
          </a:p>
        </p:txBody>
      </p:sp>
    </p:spTree>
    <p:extLst>
      <p:ext uri="{BB962C8B-B14F-4D97-AF65-F5344CB8AC3E}">
        <p14:creationId xmlns:p14="http://schemas.microsoft.com/office/powerpoint/2010/main" val="58641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algn="l"/>
            <a:r>
              <a:rPr lang="en-US" sz="1200" dirty="0" smtClean="0">
                <a:solidFill>
                  <a:srgbClr val="FFFFFF"/>
                </a:solidFill>
              </a:rPr>
              <a:t>However </a:t>
            </a:r>
            <a:r>
              <a:rPr lang="en-US" sz="1200" dirty="0" err="1" smtClean="0">
                <a:solidFill>
                  <a:srgbClr val="FFFFFF"/>
                </a:solidFill>
              </a:rPr>
              <a:t>vRealize</a:t>
            </a:r>
            <a:r>
              <a:rPr lang="en-US" sz="1200" baseline="0" dirty="0" smtClean="0">
                <a:solidFill>
                  <a:srgbClr val="FFFFFF"/>
                </a:solidFill>
              </a:rPr>
              <a:t> and </a:t>
            </a:r>
            <a:r>
              <a:rPr lang="en-US" sz="1200" dirty="0" smtClean="0">
                <a:solidFill>
                  <a:srgbClr val="FFFFFF"/>
                </a:solidFill>
              </a:rPr>
              <a:t>EHC or Pivotal Cloud Foundry (PCF)</a:t>
            </a:r>
            <a:r>
              <a:rPr lang="en-US" sz="1200" baseline="0" dirty="0" smtClean="0">
                <a:solidFill>
                  <a:srgbClr val="FFFFFF"/>
                </a:solidFill>
              </a:rPr>
              <a:t> and Native Hybrid Cloud (NHC) may not resonate with you customers. Or maybe your customer has a partnership with a HP or IBM. Maybe they already have some technical debt in one of these platforms. Y</a:t>
            </a:r>
            <a:r>
              <a:rPr lang="en-US" sz="1200" dirty="0" smtClean="0">
                <a:solidFill>
                  <a:srgbClr val="FFFFFF"/>
                </a:solidFill>
              </a:rPr>
              <a:t>our customers may be deploying in what we call the “Messy Middle”</a:t>
            </a:r>
            <a:r>
              <a:rPr lang="en-US" sz="1200" baseline="0" dirty="0" smtClean="0">
                <a:solidFill>
                  <a:srgbClr val="FFFFFF"/>
                </a:solidFill>
              </a:rPr>
              <a:t> - </a:t>
            </a:r>
            <a:r>
              <a:rPr lang="en-US" sz="1200" dirty="0" smtClean="0">
                <a:solidFill>
                  <a:srgbClr val="FFFFFF"/>
                </a:solidFill>
              </a:rPr>
              <a:t>A place of continuous change, new products and solutions, and most of all </a:t>
            </a:r>
            <a:r>
              <a:rPr lang="en-US" sz="1200" u="sng" dirty="0" smtClean="0">
                <a:solidFill>
                  <a:srgbClr val="FFFFFF"/>
                </a:solidFill>
              </a:rPr>
              <a:t>OPPORTUNITY….. Why opportunity?</a:t>
            </a:r>
          </a:p>
        </p:txBody>
      </p:sp>
    </p:spTree>
    <p:extLst>
      <p:ext uri="{BB962C8B-B14F-4D97-AF65-F5344CB8AC3E}">
        <p14:creationId xmlns:p14="http://schemas.microsoft.com/office/powerpoint/2010/main" val="180737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Why </a:t>
            </a:r>
            <a:r>
              <a:rPr lang="en-US" baseline="0" dirty="0" err="1" smtClean="0"/>
              <a:t>bc</a:t>
            </a:r>
            <a:r>
              <a:rPr lang="en-US" baseline="0" dirty="0" smtClean="0"/>
              <a:t> it all needs Infrastructure, off=premises and on-premises</a:t>
            </a:r>
          </a:p>
          <a:p>
            <a:pPr marL="171450" indent="-171450">
              <a:buFont typeface="Arial" panose="020B0604020202020204" pitchFamily="34" charset="0"/>
              <a:buChar char="•"/>
            </a:pPr>
            <a:r>
              <a:rPr lang="en-US" baseline="0" dirty="0" smtClean="0"/>
              <a:t>and while a few customers are looking off-premise for these instances a large majority will need on-</a:t>
            </a:r>
            <a:r>
              <a:rPr lang="en-US" baseline="0" dirty="0" err="1" smtClean="0"/>
              <a:t>prem</a:t>
            </a:r>
            <a:r>
              <a:rPr lang="en-US" baseline="0" dirty="0" smtClean="0"/>
              <a:t> infra </a:t>
            </a:r>
          </a:p>
          <a:p>
            <a:pPr marL="0" indent="0">
              <a:buFont typeface="Arial" panose="020B0604020202020204" pitchFamily="34" charset="0"/>
              <a:buNone/>
            </a:pPr>
            <a:r>
              <a:rPr lang="en-US" baseline="0" dirty="0" smtClean="0"/>
              <a:t>[click]</a:t>
            </a:r>
            <a:endParaRPr lang="en-US" baseline="0" dirty="0"/>
          </a:p>
        </p:txBody>
      </p:sp>
    </p:spTree>
    <p:extLst>
      <p:ext uri="{BB962C8B-B14F-4D97-AF65-F5344CB8AC3E}">
        <p14:creationId xmlns:p14="http://schemas.microsoft.com/office/powerpoint/2010/main" val="3444479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fact at</a:t>
            </a:r>
            <a:r>
              <a:rPr lang="en-US" baseline="0" dirty="0" smtClean="0"/>
              <a:t> the core of our strategy is to provide customers choice and flexibility</a:t>
            </a:r>
          </a:p>
          <a:p>
            <a:pPr marL="171450" indent="-171450">
              <a:buFont typeface="Arial" panose="020B0604020202020204" pitchFamily="34" charset="0"/>
              <a:buChar char="•"/>
            </a:pPr>
            <a:r>
              <a:rPr lang="en-US" baseline="0" dirty="0" smtClean="0"/>
              <a:t>And one way we are delivering choice and flexibility to customers  is through investing in independent ecosystems and open architectures</a:t>
            </a:r>
          </a:p>
          <a:p>
            <a:pPr marL="171450" indent="-171450">
              <a:buFont typeface="Arial" panose="020B0604020202020204" pitchFamily="34" charset="0"/>
              <a:buChar char="•"/>
            </a:pPr>
            <a:r>
              <a:rPr lang="en-US" baseline="0" dirty="0" smtClean="0"/>
              <a:t>This could be through our strategically aligned businesses or  through open source and foundations, or even through evangelism and IT advocacy </a:t>
            </a:r>
          </a:p>
          <a:p>
            <a:pPr marL="0" indent="0">
              <a:buFont typeface="Arial" panose="020B0604020202020204" pitchFamily="34" charset="0"/>
              <a:buNone/>
            </a:pPr>
            <a:r>
              <a:rPr lang="en-US" dirty="0" smtClean="0"/>
              <a:t>[click]</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15</a:t>
            </a:fld>
            <a:endParaRPr lang="en-US" sz="800" dirty="0">
              <a:solidFill>
                <a:schemeClr val="bg1"/>
              </a:solidFill>
              <a:latin typeface="Arial"/>
            </a:endParaRPr>
          </a:p>
        </p:txBody>
      </p:sp>
    </p:spTree>
    <p:extLst>
      <p:ext uri="{BB962C8B-B14F-4D97-AF65-F5344CB8AC3E}">
        <p14:creationId xmlns:p14="http://schemas.microsoft.com/office/powerpoint/2010/main" val="303487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So back to the messy middle – where there is industry trends and activities that impact us </a:t>
            </a:r>
          </a:p>
          <a:p>
            <a:pPr marL="171450" indent="-171450">
              <a:buFont typeface="Arial" panose="020B0604020202020204" pitchFamily="34" charset="0"/>
              <a:buChar char="•"/>
            </a:pPr>
            <a:r>
              <a:rPr lang="en-US" baseline="0" dirty="0" smtClean="0"/>
              <a:t>Note that there are several technologies and platforms listed here , and there are many more that are worth going over</a:t>
            </a:r>
          </a:p>
          <a:p>
            <a:pPr marL="171450" indent="-171450">
              <a:buFont typeface="Arial" panose="020B0604020202020204" pitchFamily="34" charset="0"/>
              <a:buChar char="•"/>
            </a:pPr>
            <a:r>
              <a:rPr lang="en-US" baseline="0" dirty="0" smtClean="0"/>
              <a:t>Our wish is that this becomes a regular series of learning where we can cover </a:t>
            </a:r>
          </a:p>
          <a:p>
            <a:pPr marL="628650" lvl="1" indent="-171450">
              <a:buFont typeface="Arial" panose="020B0604020202020204" pitchFamily="34" charset="0"/>
              <a:buChar char="•"/>
            </a:pPr>
            <a:r>
              <a:rPr lang="en-US" baseline="0" dirty="0" smtClean="0"/>
              <a:t>New VM orchestration technologies and platforms </a:t>
            </a:r>
          </a:p>
          <a:p>
            <a:pPr marL="628650" lvl="1" indent="-171450">
              <a:buFont typeface="Arial" panose="020B0604020202020204" pitchFamily="34" charset="0"/>
              <a:buChar char="•"/>
            </a:pPr>
            <a:r>
              <a:rPr lang="en-US" baseline="0" dirty="0" err="1" smtClean="0"/>
              <a:t>Autoconfig</a:t>
            </a:r>
            <a:r>
              <a:rPr lang="en-US" baseline="0" dirty="0" smtClean="0"/>
              <a:t> tools like Chef, Puppet and </a:t>
            </a:r>
            <a:r>
              <a:rPr lang="en-US" baseline="0" dirty="0" err="1" smtClean="0"/>
              <a:t>Ansible</a:t>
            </a:r>
            <a:endParaRPr lang="en-US" baseline="0" dirty="0" smtClean="0"/>
          </a:p>
          <a:p>
            <a:pPr marL="628650" lvl="1" indent="-171450">
              <a:buFont typeface="Arial" panose="020B0604020202020204" pitchFamily="34" charset="0"/>
              <a:buChar char="•"/>
            </a:pPr>
            <a:r>
              <a:rPr lang="en-US" baseline="0" dirty="0" smtClean="0"/>
              <a:t>Pubic cloud offerings and tools </a:t>
            </a:r>
          </a:p>
          <a:p>
            <a:pPr marL="628650" lvl="1" indent="-171450">
              <a:buFont typeface="Arial" panose="020B0604020202020204" pitchFamily="34" charset="0"/>
              <a:buChar char="•"/>
            </a:pPr>
            <a:r>
              <a:rPr lang="en-US" baseline="0" dirty="0" smtClean="0"/>
              <a:t>As well as emerging practices, such as DevOps and Infra as Code</a:t>
            </a:r>
          </a:p>
          <a:p>
            <a:pPr marL="0" indent="0">
              <a:buFont typeface="Arial" panose="020B0604020202020204" pitchFamily="34" charset="0"/>
              <a:buNone/>
            </a:pPr>
            <a:r>
              <a:rPr lang="en-US" baseline="0" dirty="0" smtClean="0"/>
              <a:t>[click]</a:t>
            </a:r>
            <a:endParaRPr lang="en-US" baseline="0" dirty="0"/>
          </a:p>
        </p:txBody>
      </p:sp>
    </p:spTree>
    <p:extLst>
      <p:ext uri="{BB962C8B-B14F-4D97-AF65-F5344CB8AC3E}">
        <p14:creationId xmlns:p14="http://schemas.microsoft.com/office/powerpoint/2010/main" val="141944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Today we are going to focus on two areas of opportunity :</a:t>
            </a:r>
          </a:p>
          <a:p>
            <a:pPr marL="628650" lvl="1" indent="-171450">
              <a:buFont typeface="Arial" panose="020B0604020202020204" pitchFamily="34" charset="0"/>
              <a:buChar char="•"/>
            </a:pPr>
            <a:r>
              <a:rPr lang="en-US" baseline="0" dirty="0" smtClean="0"/>
              <a:t>The container platforms</a:t>
            </a:r>
          </a:p>
          <a:p>
            <a:pPr marL="628650" lvl="1" indent="-171450">
              <a:buFont typeface="Arial" panose="020B0604020202020204" pitchFamily="34" charset="0"/>
              <a:buChar char="•"/>
            </a:pPr>
            <a:r>
              <a:rPr lang="en-US" baseline="0" dirty="0" smtClean="0"/>
              <a:t>And on-premises solutions for these platforms </a:t>
            </a:r>
          </a:p>
          <a:p>
            <a:pPr marL="171450" lvl="0" indent="-171450">
              <a:buFont typeface="Arial" panose="020B0604020202020204" pitchFamily="34" charset="0"/>
              <a:buChar char="•"/>
            </a:pPr>
            <a:r>
              <a:rPr lang="en-US" baseline="0" dirty="0" smtClean="0"/>
              <a:t>There is a lot of hype about containers , however to a lot of us it feel like we are at the beginning of a fundamental shift in how infra gets delivered and the interaction btw Ops/Infra and app-dev</a:t>
            </a:r>
          </a:p>
          <a:p>
            <a:pPr marL="171450" lvl="0" indent="-171450">
              <a:buFont typeface="Arial" panose="020B0604020202020204" pitchFamily="34" charset="0"/>
              <a:buChar char="•"/>
            </a:pPr>
            <a:r>
              <a:rPr lang="en-US" baseline="0" dirty="0" smtClean="0"/>
              <a:t>To me it feels like I am back in 2004-2007 (mid 2000s) , when VMs were taking off , and you have this great dialog in the industry around what can get virtualized and how to manage VMs at scale, and all these new tools were being developed , new companies were popping up</a:t>
            </a:r>
          </a:p>
          <a:p>
            <a:pPr marL="171450" lvl="0" indent="-171450">
              <a:buFont typeface="Arial" panose="020B0604020202020204" pitchFamily="34" charset="0"/>
              <a:buChar char="•"/>
            </a:pPr>
            <a:r>
              <a:rPr lang="en-US" baseline="0" dirty="0" smtClean="0"/>
              <a:t>When I </a:t>
            </a:r>
            <a:r>
              <a:rPr lang="en-US" baseline="0" dirty="0" err="1" smtClean="0"/>
              <a:t>I</a:t>
            </a:r>
            <a:r>
              <a:rPr lang="en-US" baseline="0" dirty="0" smtClean="0"/>
              <a:t> think about containers it takes me back to </a:t>
            </a:r>
            <a:r>
              <a:rPr lang="en-US" baseline="0" dirty="0" err="1" smtClean="0"/>
              <a:t>VMWorld</a:t>
            </a:r>
            <a:r>
              <a:rPr lang="en-US" baseline="0" dirty="0" smtClean="0"/>
              <a:t> 2006 in  or </a:t>
            </a:r>
            <a:r>
              <a:rPr lang="en-US" baseline="0" dirty="0" err="1" smtClean="0"/>
              <a:t>VMWorld</a:t>
            </a:r>
            <a:r>
              <a:rPr lang="en-US" baseline="0" dirty="0" smtClean="0"/>
              <a:t> 2007 in , those were amazing times when everything seemed so awesome so new and fresh</a:t>
            </a:r>
          </a:p>
          <a:p>
            <a:pPr marL="171450" lvl="0" indent="-171450">
              <a:buFont typeface="Arial" panose="020B0604020202020204" pitchFamily="34" charset="0"/>
              <a:buChar char="•"/>
            </a:pPr>
            <a:r>
              <a:rPr lang="en-US" baseline="0" dirty="0" smtClean="0"/>
              <a:t>Lets see what containers are all about….</a:t>
            </a:r>
            <a:endParaRPr lang="en-US" baseline="0" dirty="0"/>
          </a:p>
        </p:txBody>
      </p:sp>
    </p:spTree>
    <p:extLst>
      <p:ext uri="{BB962C8B-B14F-4D97-AF65-F5344CB8AC3E}">
        <p14:creationId xmlns:p14="http://schemas.microsoft.com/office/powerpoint/2010/main" val="140059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18</a:t>
            </a:fld>
            <a:endParaRPr lang="en-US" sz="800" dirty="0">
              <a:solidFill>
                <a:schemeClr val="bg1"/>
              </a:solidFill>
              <a:latin typeface="Arial"/>
            </a:endParaRPr>
          </a:p>
        </p:txBody>
      </p:sp>
    </p:spTree>
    <p:extLst>
      <p:ext uri="{BB962C8B-B14F-4D97-AF65-F5344CB8AC3E}">
        <p14:creationId xmlns:p14="http://schemas.microsoft.com/office/powerpoint/2010/main" val="2249748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Best way to explain</a:t>
            </a:r>
            <a:r>
              <a:rPr lang="en-US" baseline="0" dirty="0" smtClean="0"/>
              <a:t> containers is to compare to something we know and hold dear – Virtual machines</a:t>
            </a:r>
          </a:p>
          <a:p>
            <a:pPr marL="171450" indent="-171450">
              <a:buFont typeface="Arial" panose="020B0604020202020204" pitchFamily="34" charset="0"/>
              <a:buChar char="•"/>
            </a:pPr>
            <a:r>
              <a:rPr lang="en-US" baseline="0" dirty="0" smtClean="0"/>
              <a:t>VMs are just a mirror image of a server – virtualization creates a mirror image of a server</a:t>
            </a:r>
          </a:p>
          <a:p>
            <a:pPr marL="171450" indent="-171450">
              <a:buFont typeface="Arial" panose="020B0604020202020204" pitchFamily="34" charset="0"/>
              <a:buChar char="•"/>
            </a:pPr>
            <a:r>
              <a:rPr lang="en-US" baseline="0" dirty="0" smtClean="0"/>
              <a:t>That means you have a full OS </a:t>
            </a:r>
          </a:p>
          <a:p>
            <a:pPr marL="171450" indent="-171450">
              <a:buFont typeface="Arial" panose="020B0604020202020204" pitchFamily="34" charset="0"/>
              <a:buChar char="•"/>
            </a:pPr>
            <a:r>
              <a:rPr lang="en-US" baseline="0" dirty="0" smtClean="0"/>
              <a:t>Think about what that OS does – translate HW to an App and APP to HW </a:t>
            </a:r>
          </a:p>
          <a:p>
            <a:pPr marL="171450" indent="-171450">
              <a:buFont typeface="Arial" panose="020B0604020202020204" pitchFamily="34" charset="0"/>
              <a:buChar char="•"/>
            </a:pPr>
            <a:r>
              <a:rPr lang="en-US" baseline="0" dirty="0" smtClean="0"/>
              <a:t>And with utilization rates for VMs averaging 20-50% in most companies </a:t>
            </a:r>
          </a:p>
          <a:p>
            <a:pPr marL="171450" indent="-171450">
              <a:buFont typeface="Arial" panose="020B0604020202020204" pitchFamily="34" charset="0"/>
              <a:buChar char="•"/>
            </a:pPr>
            <a:r>
              <a:rPr lang="en-US" baseline="0" dirty="0" smtClean="0"/>
              <a:t>Now think about all the VMs running in a typical enterprise -100’s maybe 1000’s of VMs – all with there own OS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VMs are not going away – they still needed for a lot of reasons</a:t>
            </a:r>
          </a:p>
          <a:p>
            <a:pPr marL="628650" lvl="1" indent="-171450">
              <a:buFont typeface="Arial" panose="020B0604020202020204" pitchFamily="34" charset="0"/>
              <a:buChar char="•"/>
            </a:pPr>
            <a:r>
              <a:rPr lang="en-US" baseline="0" dirty="0" smtClean="0"/>
              <a:t>Some apps wont be put into containers </a:t>
            </a:r>
          </a:p>
          <a:p>
            <a:pPr marL="628650" lvl="1" indent="-171450">
              <a:buFont typeface="Arial" panose="020B0604020202020204" pitchFamily="34" charset="0"/>
              <a:buChar char="•"/>
            </a:pPr>
            <a:r>
              <a:rPr lang="en-US" baseline="0" dirty="0" smtClean="0"/>
              <a:t>Some apps only run on VMs , ISVs</a:t>
            </a:r>
          </a:p>
          <a:p>
            <a:pPr marL="628650" lvl="1" indent="-171450">
              <a:buFont typeface="Arial" panose="020B0604020202020204" pitchFamily="34" charset="0"/>
              <a:buChar char="•"/>
            </a:pPr>
            <a:r>
              <a:rPr lang="en-US" baseline="0" dirty="0" smtClean="0"/>
              <a:t>Like the other critical heritage environments – Mainframes for instances – VMs will still be needed </a:t>
            </a: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Right now the industry is heavy into the debate on whether things like Oracle DBs should be put into containers – sound familiar? </a:t>
            </a:r>
          </a:p>
          <a:p>
            <a:pPr marL="628650" lvl="1"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19</a:t>
            </a:fld>
            <a:endParaRPr lang="en-US" sz="800" dirty="0">
              <a:solidFill>
                <a:schemeClr val="bg1"/>
              </a:solidFill>
              <a:latin typeface="Arial"/>
            </a:endParaRPr>
          </a:p>
        </p:txBody>
      </p:sp>
    </p:spTree>
    <p:extLst>
      <p:ext uri="{BB962C8B-B14F-4D97-AF65-F5344CB8AC3E}">
        <p14:creationId xmlns:p14="http://schemas.microsoft.com/office/powerpoint/2010/main" val="168628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is another way to look at the differences</a:t>
            </a:r>
            <a:r>
              <a:rPr lang="en-US" baseline="0" dirty="0" smtClean="0"/>
              <a:t> – ISO image vs ZIP file</a:t>
            </a:r>
          </a:p>
          <a:p>
            <a:pPr marL="171450" indent="-171450">
              <a:buFont typeface="Arial" panose="020B0604020202020204" pitchFamily="34" charset="0"/>
              <a:buChar char="•"/>
            </a:pPr>
            <a:r>
              <a:rPr lang="en-US" baseline="0" dirty="0" smtClean="0"/>
              <a:t>VMs are like ISO images – they have everything they need to boot a server image and run an OS and applications, you can apply an ISO to a bare metal server to build a full server</a:t>
            </a:r>
          </a:p>
          <a:p>
            <a:pPr marL="171450" indent="-171450">
              <a:buFont typeface="Arial" panose="020B0604020202020204" pitchFamily="34" charset="0"/>
              <a:buChar char="•"/>
            </a:pPr>
            <a:r>
              <a:rPr lang="en-US" baseline="0" dirty="0" smtClean="0"/>
              <a:t>Containers are like zip images , zips are just a package of files and maybe applications, you cant install a ZIP file on a bare </a:t>
            </a:r>
            <a:r>
              <a:rPr lang="en-US" baseline="0" dirty="0" err="1" smtClean="0"/>
              <a:t>meatl</a:t>
            </a:r>
            <a:r>
              <a:rPr lang="en-US" baseline="0" dirty="0" smtClean="0"/>
              <a:t> server – you need an OS plus some other things.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20</a:t>
            </a:fld>
            <a:endParaRPr lang="en-US" sz="800" dirty="0">
              <a:solidFill>
                <a:schemeClr val="bg1"/>
              </a:solidFill>
              <a:latin typeface="Arial"/>
            </a:endParaRPr>
          </a:p>
        </p:txBody>
      </p:sp>
    </p:spTree>
    <p:extLst>
      <p:ext uri="{BB962C8B-B14F-4D97-AF65-F5344CB8AC3E}">
        <p14:creationId xmlns:p14="http://schemas.microsoft.com/office/powerpoint/2010/main" val="78263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a:t>
            </a:fld>
            <a:endParaRPr lang="en-US" sz="800" dirty="0">
              <a:solidFill>
                <a:schemeClr val="bg1"/>
              </a:solidFill>
              <a:latin typeface="Arial"/>
            </a:endParaRPr>
          </a:p>
        </p:txBody>
      </p:sp>
    </p:spTree>
    <p:extLst>
      <p:ext uri="{BB962C8B-B14F-4D97-AF65-F5344CB8AC3E}">
        <p14:creationId xmlns:p14="http://schemas.microsoft.com/office/powerpoint/2010/main" val="1365813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Containers</a:t>
            </a:r>
            <a:r>
              <a:rPr lang="en-US" baseline="0" dirty="0" smtClean="0"/>
              <a:t> originated form the UNIX/Linux world </a:t>
            </a:r>
          </a:p>
          <a:p>
            <a:pPr marL="171450" indent="-171450">
              <a:buFont typeface="Arial" panose="020B0604020202020204" pitchFamily="34" charset="0"/>
              <a:buChar char="•"/>
            </a:pPr>
            <a:r>
              <a:rPr lang="en-US" baseline="0" dirty="0" smtClean="0"/>
              <a:t>Containers in Linux are made possible by a few key features built into the </a:t>
            </a:r>
            <a:r>
              <a:rPr lang="en-US" baseline="0" dirty="0" err="1" smtClean="0"/>
              <a:t>Lunix</a:t>
            </a:r>
            <a:r>
              <a:rPr lang="en-US" baseline="0" dirty="0" smtClean="0"/>
              <a:t> kernel that isolate processes and limit resources.</a:t>
            </a:r>
          </a:p>
          <a:p>
            <a:pPr marL="171450" indent="-171450">
              <a:buFont typeface="Arial" panose="020B0604020202020204" pitchFamily="34" charset="0"/>
              <a:buChar char="•"/>
            </a:pPr>
            <a:r>
              <a:rPr lang="en-US" baseline="0" dirty="0" smtClean="0"/>
              <a:t>The actual purpose of each component is not that important</a:t>
            </a:r>
          </a:p>
          <a:p>
            <a:pPr marL="171450" indent="-171450">
              <a:buFont typeface="Arial" panose="020B0604020202020204" pitchFamily="34" charset="0"/>
              <a:buChar char="•"/>
            </a:pPr>
            <a:r>
              <a:rPr lang="en-US" baseline="0" dirty="0" smtClean="0"/>
              <a:t>What is important is how long these components have been around , one almost 20yrs !!!</a:t>
            </a:r>
          </a:p>
          <a:p>
            <a:pPr marL="171450" indent="-171450">
              <a:buFont typeface="Arial" panose="020B0604020202020204" pitchFamily="34" charset="0"/>
              <a:buChar char="•"/>
            </a:pPr>
            <a:r>
              <a:rPr lang="en-US" baseline="0" dirty="0" smtClean="0"/>
              <a:t>So the questions one would ask is , Why are we taking about containers now?</a:t>
            </a:r>
          </a:p>
          <a:p>
            <a:pPr marL="171450" indent="-171450">
              <a:buFont typeface="Arial" panose="020B0604020202020204" pitchFamily="34" charset="0"/>
              <a:buChar char="•"/>
            </a:pPr>
            <a:r>
              <a:rPr lang="en-US" baseline="0" dirty="0" smtClean="0"/>
              <a:t>So in the last few years , people have tried to leverage Linux containers and develop different approaches to tools </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[click]</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21</a:t>
            </a:fld>
            <a:endParaRPr lang="en-US" sz="800" dirty="0">
              <a:solidFill>
                <a:schemeClr val="bg1"/>
              </a:solidFill>
              <a:latin typeface="Arial"/>
            </a:endParaRPr>
          </a:p>
        </p:txBody>
      </p:sp>
    </p:spTree>
    <p:extLst>
      <p:ext uri="{BB962C8B-B14F-4D97-AF65-F5344CB8AC3E}">
        <p14:creationId xmlns:p14="http://schemas.microsoft.com/office/powerpoint/2010/main" val="3153999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228600" lvl="1" indent="-228600">
              <a:spcBef>
                <a:spcPts val="1200"/>
              </a:spcBef>
              <a:buFont typeface="Arial" pitchFamily="34" charset="0"/>
              <a:buChar char="•"/>
            </a:pPr>
            <a:r>
              <a:rPr lang="en-US" sz="1800" dirty="0" smtClean="0"/>
              <a:t>This</a:t>
            </a:r>
            <a:r>
              <a:rPr lang="en-US" sz="1800" baseline="0" dirty="0" smtClean="0"/>
              <a:t> is where a guy named Solomon </a:t>
            </a:r>
            <a:r>
              <a:rPr lang="en-US" sz="1800" baseline="0" dirty="0" err="1" smtClean="0"/>
              <a:t>Hykes</a:t>
            </a:r>
            <a:r>
              <a:rPr lang="en-US" sz="1800" baseline="0" dirty="0" smtClean="0"/>
              <a:t> comes in….</a:t>
            </a:r>
          </a:p>
          <a:p>
            <a:pPr marL="228600" lvl="1" indent="-228600">
              <a:spcBef>
                <a:spcPts val="1200"/>
              </a:spcBef>
              <a:buFont typeface="Arial" pitchFamily="34" charset="0"/>
              <a:buChar char="•"/>
            </a:pPr>
            <a:r>
              <a:rPr lang="en-US" sz="1800" baseline="0" dirty="0" smtClean="0"/>
              <a:t>In 2013 (just 4 years ago) Solomon gives a </a:t>
            </a:r>
            <a:r>
              <a:rPr lang="en-US" sz="1800" baseline="0" dirty="0" err="1" smtClean="0"/>
              <a:t>a</a:t>
            </a:r>
            <a:r>
              <a:rPr lang="en-US" sz="1800" baseline="0" dirty="0" smtClean="0"/>
              <a:t> lightening talk at the annual Python conference – </a:t>
            </a:r>
            <a:r>
              <a:rPr lang="en-US" sz="1800" baseline="0" dirty="0" err="1" smtClean="0"/>
              <a:t>Pycon</a:t>
            </a:r>
            <a:endParaRPr lang="en-US" sz="1800" baseline="0" dirty="0" smtClean="0"/>
          </a:p>
          <a:p>
            <a:pPr marL="228600" lvl="1" indent="-228600">
              <a:spcBef>
                <a:spcPts val="1200"/>
              </a:spcBef>
              <a:buFont typeface="Arial" pitchFamily="34" charset="0"/>
              <a:buChar char="•"/>
            </a:pPr>
            <a:r>
              <a:rPr lang="en-US" sz="1800" dirty="0" smtClean="0"/>
              <a:t>If anyone’s</a:t>
            </a:r>
            <a:r>
              <a:rPr lang="en-US" sz="1800" baseline="0" dirty="0" smtClean="0"/>
              <a:t> has done a lightening talk , you know how hard it </a:t>
            </a:r>
            <a:r>
              <a:rPr lang="en-US" sz="1800" baseline="0" dirty="0" err="1" smtClean="0"/>
              <a:t>it</a:t>
            </a:r>
            <a:r>
              <a:rPr lang="en-US" sz="1800" baseline="0" dirty="0" smtClean="0"/>
              <a:t> – its 5 min , slides are suppose to advance every 20 secs automatically</a:t>
            </a:r>
          </a:p>
          <a:p>
            <a:pPr marL="228600" lvl="1" indent="-228600">
              <a:spcBef>
                <a:spcPts val="1200"/>
              </a:spcBef>
              <a:buFont typeface="Arial" pitchFamily="34" charset="0"/>
              <a:buChar char="•"/>
            </a:pPr>
            <a:r>
              <a:rPr lang="en-US" sz="1800" baseline="0" dirty="0" smtClean="0"/>
              <a:t>So Solomon gets up and says something like – “hello everyone I work at </a:t>
            </a:r>
            <a:r>
              <a:rPr lang="en-US" sz="1800" baseline="0" dirty="0" err="1" smtClean="0"/>
              <a:t>dotCloud</a:t>
            </a:r>
            <a:r>
              <a:rPr lang="en-US" sz="1800" baseline="0" dirty="0" smtClean="0"/>
              <a:t> and we developed a cool tool to deploy customers apps called Docker, let me show you…”</a:t>
            </a:r>
          </a:p>
          <a:p>
            <a:pPr marL="228600" lvl="1" indent="-228600">
              <a:spcBef>
                <a:spcPts val="1200"/>
              </a:spcBef>
              <a:buFont typeface="Arial" pitchFamily="34" charset="0"/>
              <a:buChar char="•"/>
            </a:pPr>
            <a:r>
              <a:rPr lang="en-US" sz="1800" baseline="0" dirty="0" smtClean="0"/>
              <a:t>He got a standing ovation…and Docker was born </a:t>
            </a:r>
          </a:p>
          <a:p>
            <a:pPr marL="228600" lvl="1" indent="-228600">
              <a:spcBef>
                <a:spcPts val="1200"/>
              </a:spcBef>
              <a:buFont typeface="Arial" pitchFamily="34" charset="0"/>
              <a:buChar char="•"/>
            </a:pPr>
            <a:r>
              <a:rPr lang="en-US" sz="1800" baseline="0" dirty="0" smtClean="0"/>
              <a:t>4 years later and Docker is the fastest growing technology of all time </a:t>
            </a:r>
            <a:endParaRPr lang="en-US" sz="1800" dirty="0" smtClean="0"/>
          </a:p>
          <a:p>
            <a:pPr marL="228600" lvl="1" indent="-228600">
              <a:spcBef>
                <a:spcPts val="1200"/>
              </a:spcBef>
              <a:buFont typeface="Arial" pitchFamily="34" charset="0"/>
              <a:buChar char="•"/>
            </a:pPr>
            <a:r>
              <a:rPr lang="en-US" sz="1800" dirty="0" smtClean="0"/>
              <a:t>With</a:t>
            </a:r>
            <a:r>
              <a:rPr lang="en-US" sz="1800" baseline="0" dirty="0" smtClean="0"/>
              <a:t> over </a:t>
            </a:r>
            <a:r>
              <a:rPr lang="en-US" sz="1800" dirty="0" smtClean="0"/>
              <a:t>14B+ downloads in July 2014 </a:t>
            </a:r>
          </a:p>
          <a:p>
            <a:pPr marL="228600" lvl="1" indent="-228600">
              <a:spcBef>
                <a:spcPts val="1200"/>
              </a:spcBef>
              <a:buFont typeface="Arial" pitchFamily="34" charset="0"/>
              <a:buChar char="•"/>
            </a:pPr>
            <a:r>
              <a:rPr lang="en-US" sz="1800" dirty="0" smtClean="0"/>
              <a:t>And what Docker does is make containers easy to create , deploy, and managed by putting  developer friendly wrapper around</a:t>
            </a:r>
            <a:r>
              <a:rPr lang="en-US" sz="1800" baseline="0" dirty="0" smtClean="0"/>
              <a:t> them</a:t>
            </a:r>
          </a:p>
          <a:p>
            <a:pPr marL="228600" lvl="1" indent="-228600">
              <a:spcBef>
                <a:spcPts val="1200"/>
              </a:spcBef>
              <a:buFont typeface="Arial" pitchFamily="34" charset="0"/>
              <a:buChar char="•"/>
            </a:pPr>
            <a:r>
              <a:rPr lang="en-US" sz="1800" baseline="0" dirty="0" smtClean="0"/>
              <a:t>The key word here is “Developer” , and when taken on context of our new software and developer focused world – makes sense why Docker came at the right time</a:t>
            </a:r>
          </a:p>
          <a:p>
            <a:pPr marL="228600" lvl="1" indent="-228600">
              <a:spcBef>
                <a:spcPts val="1200"/>
              </a:spcBef>
              <a:buFont typeface="Arial" pitchFamily="34" charset="0"/>
              <a:buChar char="•"/>
            </a:pPr>
            <a:r>
              <a:rPr lang="en-US" sz="1800" baseline="0" dirty="0" smtClean="0"/>
              <a:t>When I talk to Developers they describe Docker as extremely easy and empowering </a:t>
            </a:r>
          </a:p>
          <a:p>
            <a:pPr marL="228600" lvl="1" indent="-228600">
              <a:spcBef>
                <a:spcPts val="1200"/>
              </a:spcBef>
              <a:buFont typeface="Arial" pitchFamily="34" charset="0"/>
              <a:buChar char="•"/>
            </a:pPr>
            <a:r>
              <a:rPr lang="en-US" sz="1800" baseline="0" dirty="0" smtClean="0"/>
              <a:t>This is why Docker has become the </a:t>
            </a:r>
            <a:r>
              <a:rPr lang="en-US" sz="1800" baseline="0" dirty="0" err="1" smtClean="0"/>
              <a:t>defacto</a:t>
            </a:r>
            <a:r>
              <a:rPr lang="en-US" sz="1800" baseline="0" dirty="0" smtClean="0"/>
              <a:t> standard for defining container image on all pat forms and clouds </a:t>
            </a:r>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22</a:t>
            </a:fld>
            <a:endParaRPr lang="en-US" sz="800" dirty="0">
              <a:solidFill>
                <a:schemeClr val="bg1"/>
              </a:solidFill>
              <a:latin typeface="Arial"/>
            </a:endParaRPr>
          </a:p>
        </p:txBody>
      </p:sp>
    </p:spTree>
    <p:extLst>
      <p:ext uri="{BB962C8B-B14F-4D97-AF65-F5344CB8AC3E}">
        <p14:creationId xmlns:p14="http://schemas.microsoft.com/office/powerpoint/2010/main" val="2676921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 this will be one</a:t>
            </a:r>
            <a:r>
              <a:rPr lang="en-US" baseline="0" dirty="0" smtClean="0"/>
              <a:t> of the </a:t>
            </a:r>
            <a:r>
              <a:rPr lang="en-US" dirty="0" smtClean="0"/>
              <a:t> most technical topics we will discuss today, the Docker File </a:t>
            </a:r>
            <a:r>
              <a:rPr lang="en-US" dirty="0" err="1" smtClean="0"/>
              <a:t>Stadard</a:t>
            </a:r>
            <a:endParaRPr lang="en-US" dirty="0" smtClean="0"/>
          </a:p>
          <a:p>
            <a:pPr marL="171450" indent="-171450">
              <a:buFont typeface="Arial" panose="020B0604020202020204" pitchFamily="34" charset="0"/>
              <a:buChar char="•"/>
            </a:pPr>
            <a:r>
              <a:rPr lang="en-US" dirty="0" smtClean="0"/>
              <a:t>This will help you understand what these things look like</a:t>
            </a:r>
            <a:endParaRPr lang="en-US" baseline="0" dirty="0" smtClean="0"/>
          </a:p>
          <a:p>
            <a:pPr marL="171450" indent="-171450">
              <a:buFont typeface="Arial" panose="020B0604020202020204" pitchFamily="34" charset="0"/>
              <a:buChar char="•"/>
            </a:pPr>
            <a:r>
              <a:rPr lang="en-US" baseline="0" dirty="0" smtClean="0"/>
              <a:t>The beauty of Docker is that a container can be defined trough a simple commands and file  </a:t>
            </a:r>
          </a:p>
          <a:p>
            <a:pPr marL="171450" indent="-171450">
              <a:buFont typeface="Arial" panose="020B0604020202020204" pitchFamily="34" charset="0"/>
              <a:buChar char="•"/>
            </a:pPr>
            <a:r>
              <a:rPr lang="en-US" baseline="0" dirty="0" smtClean="0"/>
              <a:t>Also Docker containers can be layered on op of each other as to create a </a:t>
            </a:r>
            <a:r>
              <a:rPr lang="en-US" baseline="0" dirty="0" err="1" smtClean="0"/>
              <a:t>hiercahy</a:t>
            </a:r>
            <a:r>
              <a:rPr lang="en-US" baseline="0" dirty="0" smtClean="0"/>
              <a:t> </a:t>
            </a:r>
          </a:p>
          <a:p>
            <a:pPr marL="171450" indent="-171450">
              <a:buFont typeface="Arial" panose="020B0604020202020204" pitchFamily="34" charset="0"/>
              <a:buChar char="•"/>
            </a:pPr>
            <a:r>
              <a:rPr lang="en-US" baseline="0" dirty="0" smtClean="0"/>
              <a:t>Lets go through a simple example Docker file</a:t>
            </a:r>
          </a:p>
          <a:p>
            <a:pPr marL="628650" lvl="1" indent="-171450">
              <a:buFont typeface="Arial" panose="020B0604020202020204" pitchFamily="34" charset="0"/>
              <a:buChar char="•"/>
            </a:pPr>
            <a:r>
              <a:rPr lang="en-US" baseline="0" dirty="0" smtClean="0"/>
              <a:t>The first line defines the base container image , and in this case it is getting the latest Ubuntu image from the public Docker repository </a:t>
            </a:r>
          </a:p>
          <a:p>
            <a:pPr marL="628650" lvl="1" indent="-171450">
              <a:buFont typeface="Arial" panose="020B0604020202020204" pitchFamily="34" charset="0"/>
              <a:buChar char="•"/>
            </a:pPr>
            <a:r>
              <a:rPr lang="en-US" baseline="0" dirty="0" smtClean="0"/>
              <a:t>Then we define the application </a:t>
            </a:r>
          </a:p>
          <a:p>
            <a:pPr marL="628650" lvl="1" indent="-171450">
              <a:buFont typeface="Arial" panose="020B0604020202020204" pitchFamily="34" charset="0"/>
              <a:buChar char="•"/>
            </a:pPr>
            <a:r>
              <a:rPr lang="en-US" baseline="0" dirty="0" smtClean="0"/>
              <a:t>Then maybe open a port</a:t>
            </a:r>
          </a:p>
          <a:p>
            <a:pPr marL="628650" lvl="1" indent="-171450">
              <a:buFont typeface="Arial" panose="020B0604020202020204" pitchFamily="34" charset="0"/>
              <a:buChar char="•"/>
            </a:pPr>
            <a:r>
              <a:rPr lang="en-US" baseline="0" dirty="0" smtClean="0"/>
              <a:t>And lastly in this example , set an entry point for the app and SSH</a:t>
            </a:r>
          </a:p>
          <a:p>
            <a:pPr marL="171450" lvl="0" indent="-171450">
              <a:buFont typeface="Arial" panose="020B0604020202020204" pitchFamily="34" charset="0"/>
              <a:buChar char="•"/>
            </a:pPr>
            <a:r>
              <a:rPr lang="en-US" baseline="0" dirty="0" smtClean="0"/>
              <a:t>As you can see its very simple to specify an entire app environment with dependencies </a:t>
            </a:r>
          </a:p>
          <a:p>
            <a:pPr marL="171450" lvl="0" indent="-171450">
              <a:buFont typeface="Arial" panose="020B0604020202020204" pitchFamily="34" charset="0"/>
              <a:buChar char="•"/>
            </a:pPr>
            <a:r>
              <a:rPr lang="en-US" baseline="0" dirty="0" smtClean="0"/>
              <a:t>And this stays consistent no matter where deployed</a:t>
            </a:r>
          </a:p>
          <a:p>
            <a:pPr marL="171450" lvl="0" indent="-171450">
              <a:buFont typeface="Arial" panose="020B0604020202020204" pitchFamily="34" charset="0"/>
              <a:buChar char="•"/>
            </a:pPr>
            <a:r>
              <a:rPr lang="en-US" baseline="0" dirty="0" smtClean="0"/>
              <a:t>The purpose of today is to expose you to the world of containers , we wont go any deeper than this . if you want to go deeper contact the </a:t>
            </a:r>
            <a:r>
              <a:rPr lang="en-US" baseline="0" dirty="0" err="1" smtClean="0"/>
              <a:t>dotnext</a:t>
            </a:r>
            <a:r>
              <a:rPr lang="en-US" baseline="0" dirty="0" smtClean="0"/>
              <a:t> team . They have a lot of great content available including hand-on workshops.</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23</a:t>
            </a:fld>
            <a:endParaRPr lang="en-US" sz="800" dirty="0">
              <a:solidFill>
                <a:schemeClr val="bg1"/>
              </a:solidFill>
              <a:latin typeface="Arial"/>
            </a:endParaRPr>
          </a:p>
        </p:txBody>
      </p:sp>
    </p:spTree>
    <p:extLst>
      <p:ext uri="{BB962C8B-B14F-4D97-AF65-F5344CB8AC3E}">
        <p14:creationId xmlns:p14="http://schemas.microsoft.com/office/powerpoint/2010/main" val="48450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mentioned that one</a:t>
            </a:r>
            <a:r>
              <a:rPr lang="en-US" baseline="0" dirty="0" smtClean="0"/>
              <a:t> of the main benefits of container is consistency </a:t>
            </a:r>
          </a:p>
          <a:p>
            <a:pPr marL="171450" indent="-171450">
              <a:buFont typeface="Arial" panose="020B0604020202020204" pitchFamily="34" charset="0"/>
              <a:buChar char="•"/>
            </a:pPr>
            <a:r>
              <a:rPr lang="en-US" baseline="0" dirty="0" smtClean="0"/>
              <a:t>a developer specifies an environment through a file , which we saw was pretty easy </a:t>
            </a:r>
          </a:p>
          <a:p>
            <a:pPr marL="171450" indent="-171450">
              <a:buFont typeface="Arial" panose="020B0604020202020204" pitchFamily="34" charset="0"/>
              <a:buChar char="•"/>
            </a:pPr>
            <a:r>
              <a:rPr lang="en-US" baseline="0" dirty="0" smtClean="0"/>
              <a:t>And then that environment , aka the container, stays consistent throughout a deployment or location</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[click]</a:t>
            </a:r>
          </a:p>
          <a:p>
            <a:pPr marL="171450" indent="-171450">
              <a:buFont typeface="Arial" panose="020B0604020202020204" pitchFamily="34" charset="0"/>
              <a:buChar char="•"/>
            </a:pPr>
            <a:r>
              <a:rPr lang="en-US" baseline="0" dirty="0" smtClean="0"/>
              <a:t>For instance , lets say a developer creates a container and adds his code on </a:t>
            </a:r>
            <a:r>
              <a:rPr lang="en-US" baseline="0" dirty="0" err="1" smtClean="0"/>
              <a:t>his.her</a:t>
            </a:r>
            <a:r>
              <a:rPr lang="en-US" baseline="0" dirty="0" smtClean="0"/>
              <a:t> laptop , which happens to be a </a:t>
            </a:r>
            <a:r>
              <a:rPr lang="en-US" baseline="0" dirty="0" err="1" smtClean="0"/>
              <a:t>Macbook</a:t>
            </a:r>
            <a:r>
              <a:rPr lang="en-US" baseline="0" dirty="0" smtClean="0"/>
              <a:t> running OSX </a:t>
            </a:r>
          </a:p>
          <a:p>
            <a:pPr marL="171450" indent="-171450">
              <a:buFont typeface="Arial" panose="020B0604020202020204" pitchFamily="34" charset="0"/>
              <a:buChar char="•"/>
            </a:pPr>
            <a:r>
              <a:rPr lang="en-US" baseline="0" dirty="0" smtClean="0"/>
              <a:t>Once they are confident that they can move to the next steps , say some form of Unit testing, the container can be moved to a </a:t>
            </a:r>
            <a:r>
              <a:rPr lang="en-US" baseline="0" dirty="0" err="1" smtClean="0"/>
              <a:t>toyally</a:t>
            </a:r>
            <a:r>
              <a:rPr lang="en-US" baseline="0" dirty="0" smtClean="0"/>
              <a:t> </a:t>
            </a:r>
            <a:r>
              <a:rPr lang="en-US" baseline="0" dirty="0" err="1" smtClean="0"/>
              <a:t>differnet</a:t>
            </a:r>
            <a:r>
              <a:rPr lang="en-US" baseline="0" dirty="0" smtClean="0"/>
              <a:t> environment, say Ubuntu </a:t>
            </a:r>
            <a:r>
              <a:rPr lang="en-US" baseline="0" dirty="0" err="1" smtClean="0"/>
              <a:t>linux</a:t>
            </a:r>
            <a:r>
              <a:rPr lang="en-US" baseline="0" dirty="0" smtClean="0"/>
              <a:t> running on AWS, and the container </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24</a:t>
            </a:fld>
            <a:endParaRPr lang="en-US" sz="800" dirty="0">
              <a:solidFill>
                <a:schemeClr val="bg1"/>
              </a:solidFill>
              <a:latin typeface="Arial"/>
            </a:endParaRPr>
          </a:p>
        </p:txBody>
      </p:sp>
    </p:spTree>
    <p:extLst>
      <p:ext uri="{BB962C8B-B14F-4D97-AF65-F5344CB8AC3E}">
        <p14:creationId xmlns:p14="http://schemas.microsoft.com/office/powerpoint/2010/main" val="1892872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dirty="0" smtClean="0"/>
              <a:t>- Appeal to </a:t>
            </a:r>
            <a:r>
              <a:rPr lang="en-US" dirty="0" err="1" smtClean="0"/>
              <a:t>Ses</a:t>
            </a:r>
            <a:r>
              <a:rPr lang="en-US" dirty="0" smtClean="0"/>
              <a:t> to become tip of spear</a:t>
            </a:r>
            <a:r>
              <a:rPr lang="en-US" baseline="0" dirty="0" smtClean="0"/>
              <a:t> - embrace</a:t>
            </a:r>
            <a:endParaRPr lang="en-US" dirty="0"/>
          </a:p>
        </p:txBody>
      </p:sp>
    </p:spTree>
    <p:extLst>
      <p:ext uri="{BB962C8B-B14F-4D97-AF65-F5344CB8AC3E}">
        <p14:creationId xmlns:p14="http://schemas.microsoft.com/office/powerpoint/2010/main" val="1746421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285750" indent="-285750">
              <a:spcBef>
                <a:spcPts val="1200"/>
              </a:spcBef>
              <a:spcAft>
                <a:spcPts val="0"/>
              </a:spcAft>
              <a:buClr>
                <a:schemeClr val="bg2"/>
              </a:buClr>
              <a:buFont typeface="Arial" panose="020B0604020202020204" pitchFamily="34" charset="0"/>
              <a:buChar char="•"/>
            </a:pPr>
            <a:endParaRPr lang="en-US" sz="1200" b="1" dirty="0" smtClean="0">
              <a:solidFill>
                <a:schemeClr val="bg2"/>
              </a:solidFill>
            </a:endParaRPr>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27</a:t>
            </a:fld>
            <a:endParaRPr lang="en-US" sz="800" dirty="0">
              <a:solidFill>
                <a:schemeClr val="bg1"/>
              </a:solidFill>
              <a:latin typeface="Arial"/>
            </a:endParaRPr>
          </a:p>
        </p:txBody>
      </p:sp>
    </p:spTree>
    <p:extLst>
      <p:ext uri="{BB962C8B-B14F-4D97-AF65-F5344CB8AC3E}">
        <p14:creationId xmlns:p14="http://schemas.microsoft.com/office/powerpoint/2010/main" val="323947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28</a:t>
            </a:fld>
            <a:endParaRPr lang="en-US" sz="800" dirty="0">
              <a:solidFill>
                <a:schemeClr val="bg1"/>
              </a:solidFill>
              <a:latin typeface="Arial"/>
            </a:endParaRPr>
          </a:p>
        </p:txBody>
      </p:sp>
    </p:spTree>
    <p:extLst>
      <p:ext uri="{BB962C8B-B14F-4D97-AF65-F5344CB8AC3E}">
        <p14:creationId xmlns:p14="http://schemas.microsoft.com/office/powerpoint/2010/main" val="3119622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Measuring container platform</a:t>
            </a:r>
            <a:r>
              <a:rPr lang="en-US" baseline="0" dirty="0" smtClean="0"/>
              <a:t> adoption is difficult – one place to look is surveys and reports , however I find them biased </a:t>
            </a:r>
          </a:p>
          <a:p>
            <a:pPr marL="171450" indent="-171450">
              <a:buFont typeface="Arial" panose="020B0604020202020204" pitchFamily="34" charset="0"/>
              <a:buChar char="•"/>
            </a:pPr>
            <a:r>
              <a:rPr lang="en-US" baseline="0" dirty="0" smtClean="0"/>
              <a:t>Not a lot of good survey’s due to Bias or questions being too broad , for instance “which DevOps tool do you use”</a:t>
            </a:r>
          </a:p>
          <a:p>
            <a:pPr marL="171450" indent="-171450">
              <a:buFont typeface="Arial" panose="020B0604020202020204" pitchFamily="34" charset="0"/>
              <a:buChar char="•"/>
            </a:pPr>
            <a:r>
              <a:rPr lang="en-US" baseline="0" dirty="0" smtClean="0"/>
              <a:t>Out of all I have seen - I like this survey from </a:t>
            </a:r>
            <a:r>
              <a:rPr lang="en-US" baseline="0" dirty="0" err="1" smtClean="0"/>
              <a:t>PortWorx</a:t>
            </a:r>
            <a:r>
              <a:rPr lang="en-US" baseline="0" dirty="0" smtClean="0"/>
              <a:t> , which was taken at the annual Docker conference , </a:t>
            </a:r>
            <a:r>
              <a:rPr lang="en-US" baseline="0" dirty="0" err="1" smtClean="0"/>
              <a:t>DockerCon</a:t>
            </a:r>
            <a:r>
              <a:rPr lang="en-US" baseline="0" dirty="0" smtClean="0"/>
              <a:t> this year </a:t>
            </a:r>
          </a:p>
          <a:p>
            <a:pPr marL="628650" lvl="1" indent="-171450">
              <a:buFont typeface="Arial" panose="020B0604020202020204" pitchFamily="34" charset="0"/>
              <a:buChar char="•"/>
            </a:pPr>
            <a:r>
              <a:rPr lang="en-US" baseline="0" dirty="0" smtClean="0"/>
              <a:t>It has a bias of course </a:t>
            </a:r>
            <a:r>
              <a:rPr lang="en-US" baseline="0" dirty="0" err="1" smtClean="0"/>
              <a:t>bc</a:t>
            </a:r>
            <a:r>
              <a:rPr lang="en-US" baseline="0" dirty="0" smtClean="0"/>
              <a:t> it was done at a container conference </a:t>
            </a:r>
          </a:p>
          <a:p>
            <a:pPr marL="628650" lvl="1" indent="-171450">
              <a:buFont typeface="Arial" panose="020B0604020202020204" pitchFamily="34" charset="0"/>
              <a:buChar char="•"/>
            </a:pPr>
            <a:r>
              <a:rPr lang="en-US" baseline="0" dirty="0" smtClean="0"/>
              <a:t>Also disclaimer </a:t>
            </a:r>
            <a:r>
              <a:rPr lang="en-US" baseline="0" dirty="0" err="1" smtClean="0"/>
              <a:t>Portworx</a:t>
            </a:r>
            <a:r>
              <a:rPr lang="en-US" baseline="0" dirty="0" smtClean="0"/>
              <a:t> is a competitor, they have a software defined storage solution like </a:t>
            </a:r>
            <a:r>
              <a:rPr lang="en-US" baseline="0" dirty="0" err="1" smtClean="0"/>
              <a:t>ScaleIO</a:t>
            </a:r>
            <a:r>
              <a:rPr lang="en-US" baseline="0" dirty="0" smtClean="0"/>
              <a:t> plus container platform integration</a:t>
            </a:r>
          </a:p>
          <a:p>
            <a:pPr marL="628650" lvl="1" indent="-171450">
              <a:buFont typeface="Arial" panose="020B0604020202020204" pitchFamily="34" charset="0"/>
              <a:buChar char="•"/>
            </a:pPr>
            <a:r>
              <a:rPr lang="en-US" baseline="0" dirty="0" smtClean="0"/>
              <a:t>However I like it </a:t>
            </a:r>
            <a:r>
              <a:rPr lang="en-US" baseline="0" dirty="0" err="1" smtClean="0"/>
              <a:t>bc</a:t>
            </a:r>
            <a:r>
              <a:rPr lang="en-US" baseline="0" dirty="0" smtClean="0"/>
              <a:t> it asked two questions:</a:t>
            </a:r>
          </a:p>
          <a:p>
            <a:pPr marL="1085850" lvl="2" indent="-171450">
              <a:buFont typeface="Arial" panose="020B0604020202020204" pitchFamily="34" charset="0"/>
              <a:buChar char="•"/>
            </a:pPr>
            <a:r>
              <a:rPr lang="en-US" baseline="0" dirty="0" smtClean="0"/>
              <a:t>One it asked what platform was being used – select all that apply</a:t>
            </a:r>
          </a:p>
          <a:p>
            <a:pPr marL="1085850" lvl="2" indent="-171450">
              <a:buFont typeface="Arial" panose="020B0604020202020204" pitchFamily="34" charset="0"/>
              <a:buChar char="•"/>
            </a:pPr>
            <a:r>
              <a:rPr lang="en-US" baseline="0" dirty="0" smtClean="0"/>
              <a:t>And more importantly it asked – what platform was used more – which no other survey considered.</a:t>
            </a:r>
          </a:p>
          <a:p>
            <a:pPr marL="1085850" lvl="2" indent="-171450">
              <a:buFont typeface="Arial" panose="020B0604020202020204" pitchFamily="34" charset="0"/>
              <a:buChar char="•"/>
            </a:pPr>
            <a:endParaRPr lang="en-US" baseline="0" dirty="0" smtClean="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29</a:t>
            </a:fld>
            <a:endParaRPr lang="en-US" sz="800" dirty="0">
              <a:solidFill>
                <a:schemeClr val="bg1"/>
              </a:solidFill>
              <a:latin typeface="Arial"/>
            </a:endParaRPr>
          </a:p>
        </p:txBody>
      </p:sp>
    </p:spTree>
    <p:extLst>
      <p:ext uri="{BB962C8B-B14F-4D97-AF65-F5344CB8AC3E}">
        <p14:creationId xmlns:p14="http://schemas.microsoft.com/office/powerpoint/2010/main" val="282146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may also hear or see some</a:t>
            </a:r>
            <a:r>
              <a:rPr lang="en-US" baseline="0" dirty="0" smtClean="0"/>
              <a:t> </a:t>
            </a:r>
            <a:r>
              <a:rPr lang="en-US" dirty="0" smtClean="0"/>
              <a:t>commercial distributions</a:t>
            </a:r>
            <a:r>
              <a:rPr lang="en-US" baseline="0" dirty="0" smtClean="0"/>
              <a:t> of these platforms </a:t>
            </a:r>
          </a:p>
          <a:p>
            <a:pPr marL="628650" lvl="1" indent="-171450">
              <a:buFont typeface="Arial" panose="020B0604020202020204" pitchFamily="34" charset="0"/>
              <a:buChar char="•"/>
            </a:pPr>
            <a:r>
              <a:rPr lang="en-US" baseline="0" dirty="0" smtClean="0"/>
              <a:t>The most popular K8s distros in the IT shop we cover it seems to be </a:t>
            </a:r>
            <a:r>
              <a:rPr lang="en-US" baseline="0" dirty="0" err="1" smtClean="0"/>
              <a:t>RedHat</a:t>
            </a:r>
            <a:r>
              <a:rPr lang="en-US" baseline="0" dirty="0" smtClean="0"/>
              <a:t> </a:t>
            </a:r>
            <a:r>
              <a:rPr lang="en-US" baseline="0" dirty="0" err="1" smtClean="0"/>
              <a:t>OpenShift</a:t>
            </a:r>
            <a:endParaRPr lang="en-US" baseline="0" dirty="0" smtClean="0"/>
          </a:p>
          <a:p>
            <a:pPr marL="628650" lvl="1" indent="-171450">
              <a:buFont typeface="Arial" panose="020B0604020202020204" pitchFamily="34" charset="0"/>
              <a:buChar char="•"/>
            </a:pPr>
            <a:r>
              <a:rPr lang="en-US" baseline="0" dirty="0" smtClean="0"/>
              <a:t>Docker packages up some tools and </a:t>
            </a:r>
            <a:r>
              <a:rPr lang="en-US" baseline="0" dirty="0" err="1" smtClean="0"/>
              <a:t>Guis</a:t>
            </a:r>
            <a:r>
              <a:rPr lang="en-US" baseline="0" dirty="0" smtClean="0"/>
              <a:t> around Docker Swarm to create Docker Datacenter which is Licensed under Docker Enterprise </a:t>
            </a:r>
          </a:p>
          <a:p>
            <a:pPr marL="628650" lvl="1" indent="-171450">
              <a:buFont typeface="Arial" panose="020B0604020202020204" pitchFamily="34" charset="0"/>
              <a:buChar char="•"/>
            </a:pPr>
            <a:r>
              <a:rPr lang="en-US" dirty="0" err="1" smtClean="0"/>
              <a:t>Mesos</a:t>
            </a:r>
            <a:r>
              <a:rPr lang="en-US" dirty="0" smtClean="0"/>
              <a:t> is the foundation</a:t>
            </a:r>
            <a:r>
              <a:rPr lang="en-US" baseline="0" dirty="0" smtClean="0"/>
              <a:t> of Mesosphere DC/OS </a:t>
            </a:r>
          </a:p>
          <a:p>
            <a:pPr marL="628650" lvl="1" indent="-171450">
              <a:buFont typeface="Arial" panose="020B0604020202020204" pitchFamily="34" charset="0"/>
              <a:buChar char="•"/>
            </a:pPr>
            <a:r>
              <a:rPr lang="en-US" baseline="0" dirty="0" smtClean="0"/>
              <a:t>And of course as a comparison - Pivotal Cloud Foundry , based on Cloud Foundry</a:t>
            </a:r>
          </a:p>
          <a:p>
            <a:pPr marL="171450" lvl="0" indent="-171450">
              <a:buFont typeface="Arial" panose="020B0604020202020204" pitchFamily="34" charset="0"/>
              <a:buChar char="•"/>
            </a:pPr>
            <a:r>
              <a:rPr lang="en-US" baseline="0" dirty="0" smtClean="0"/>
              <a:t>There are some others that we didn’t mention here , like CoreOS </a:t>
            </a:r>
            <a:r>
              <a:rPr lang="en-US" baseline="0" dirty="0" err="1" smtClean="0"/>
              <a:t>Tetonic</a:t>
            </a:r>
            <a:r>
              <a:rPr lang="en-US" baseline="0" dirty="0" smtClean="0"/>
              <a:t> , which is based on K8s, these seem to be the ones we encounter the most.</a:t>
            </a:r>
          </a:p>
          <a:p>
            <a:pPr marL="171450" lvl="0" indent="-171450">
              <a:buFont typeface="Arial" panose="020B0604020202020204" pitchFamily="34" charset="0"/>
              <a:buChar char="•"/>
            </a:pPr>
            <a:r>
              <a:rPr lang="en-US" baseline="0" dirty="0" smtClean="0"/>
              <a:t>Going forward we would like to know what you are seeing out there , so we will figure out a way of getting this info to/from the collective SE community</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30</a:t>
            </a:fld>
            <a:endParaRPr lang="en-US" sz="800" dirty="0">
              <a:solidFill>
                <a:schemeClr val="bg1"/>
              </a:solidFill>
              <a:latin typeface="Arial"/>
            </a:endParaRPr>
          </a:p>
        </p:txBody>
      </p:sp>
    </p:spTree>
    <p:extLst>
      <p:ext uri="{BB962C8B-B14F-4D97-AF65-F5344CB8AC3E}">
        <p14:creationId xmlns:p14="http://schemas.microsoft.com/office/powerpoint/2010/main" val="147723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We have been using the term “container platform” , however I want everyone to know that the industry refers to the OSS solutions as “container orchestrators” or “COs”</a:t>
            </a:r>
          </a:p>
          <a:p>
            <a:pPr marL="171450" indent="-171450">
              <a:buFont typeface="Arial" panose="020B0604020202020204" pitchFamily="34" charset="0"/>
              <a:buChar char="•"/>
            </a:pPr>
            <a:r>
              <a:rPr lang="en-US" baseline="0" dirty="0" smtClean="0"/>
              <a:t>If you listen to for instance the container gurus talking lets say on a podcast like the Google Compute Cloud podcast, you will hear them refer to these as Cos</a:t>
            </a:r>
          </a:p>
          <a:p>
            <a:pPr marL="171450" indent="-171450">
              <a:buFont typeface="Arial" panose="020B0604020202020204" pitchFamily="34" charset="0"/>
              <a:buChar char="•"/>
            </a:pPr>
            <a:r>
              <a:rPr lang="en-US" baseline="0" dirty="0" smtClean="0"/>
              <a:t>However we believe that these solutions are going beyond orchestration and becoming more platform-like as they incorporate more network, security and management functionality</a:t>
            </a:r>
          </a:p>
          <a:p>
            <a:pPr marL="171450" indent="-171450">
              <a:buFont typeface="Arial" panose="020B0604020202020204" pitchFamily="34" charset="0"/>
              <a:buChar char="•"/>
            </a:pPr>
            <a:r>
              <a:rPr lang="en-US" baseline="0" dirty="0" smtClean="0"/>
              <a:t>So for simplicity sakes we will continue to refer to these as container platforms for this </a:t>
            </a:r>
            <a:r>
              <a:rPr lang="en-US" baseline="0" dirty="0" err="1" smtClean="0"/>
              <a:t>preso</a:t>
            </a:r>
            <a:endParaRPr lang="en-US" baseline="0" dirty="0" smtClean="0"/>
          </a:p>
          <a:p>
            <a:pPr marL="171450" indent="-171450">
              <a:buFont typeface="Arial" panose="020B0604020202020204" pitchFamily="34" charset="0"/>
              <a:buChar char="•"/>
            </a:pPr>
            <a:r>
              <a:rPr lang="en-US" baseline="0" dirty="0" smtClean="0"/>
              <a:t>Note that Pivotal do not consider these as platforms and may be offended if you do, so be mindful.</a:t>
            </a:r>
          </a:p>
          <a:p>
            <a:pPr marL="171450" indent="-171450">
              <a:buFont typeface="Arial" panose="020B0604020202020204" pitchFamily="34" charset="0"/>
              <a:buChar char="•"/>
            </a:pPr>
            <a:r>
              <a:rPr lang="en-US" baseline="0" dirty="0" smtClean="0"/>
              <a:t>Okay so lets jump into these a bit and learn a bit more about them so you can be </a:t>
            </a:r>
            <a:r>
              <a:rPr lang="en-US" b="1" baseline="0" dirty="0" smtClean="0"/>
              <a:t>dangerous</a:t>
            </a:r>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31</a:t>
            </a:fld>
            <a:endParaRPr lang="en-US" sz="800" dirty="0">
              <a:solidFill>
                <a:schemeClr val="bg1"/>
              </a:solidFill>
              <a:latin typeface="Arial"/>
            </a:endParaRPr>
          </a:p>
        </p:txBody>
      </p:sp>
    </p:spTree>
    <p:extLst>
      <p:ext uri="{BB962C8B-B14F-4D97-AF65-F5344CB8AC3E}">
        <p14:creationId xmlns:p14="http://schemas.microsoft.com/office/powerpoint/2010/main" val="400582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dirty="0" smtClean="0"/>
              <a:t>Intros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a:t>
            </a:fld>
            <a:endParaRPr lang="en-US" sz="800" dirty="0">
              <a:solidFill>
                <a:schemeClr val="bg1"/>
              </a:solidFill>
              <a:latin typeface="Arial"/>
            </a:endParaRPr>
          </a:p>
        </p:txBody>
      </p:sp>
    </p:spTree>
    <p:extLst>
      <p:ext uri="{BB962C8B-B14F-4D97-AF65-F5344CB8AC3E}">
        <p14:creationId xmlns:p14="http://schemas.microsoft.com/office/powerpoint/2010/main" val="2136340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32</a:t>
            </a:fld>
            <a:endParaRPr lang="en-US" sz="800" dirty="0">
              <a:solidFill>
                <a:schemeClr val="bg1"/>
              </a:solidFill>
              <a:latin typeface="Arial"/>
            </a:endParaRPr>
          </a:p>
        </p:txBody>
      </p:sp>
    </p:spTree>
    <p:extLst>
      <p:ext uri="{BB962C8B-B14F-4D97-AF65-F5344CB8AC3E}">
        <p14:creationId xmlns:p14="http://schemas.microsoft.com/office/powerpoint/2010/main" val="843843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34</a:t>
            </a:fld>
            <a:endParaRPr lang="en-US" sz="800" dirty="0">
              <a:solidFill>
                <a:schemeClr val="bg1"/>
              </a:solidFill>
              <a:latin typeface="Arial"/>
            </a:endParaRPr>
          </a:p>
        </p:txBody>
      </p:sp>
    </p:spTree>
    <p:extLst>
      <p:ext uri="{BB962C8B-B14F-4D97-AF65-F5344CB8AC3E}">
        <p14:creationId xmlns:p14="http://schemas.microsoft.com/office/powerpoint/2010/main" val="421683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35</a:t>
            </a:fld>
            <a:endParaRPr lang="en-US" sz="800" dirty="0">
              <a:solidFill>
                <a:schemeClr val="bg1"/>
              </a:solidFill>
              <a:latin typeface="Arial"/>
            </a:endParaRPr>
          </a:p>
        </p:txBody>
      </p:sp>
    </p:spTree>
    <p:extLst>
      <p:ext uri="{BB962C8B-B14F-4D97-AF65-F5344CB8AC3E}">
        <p14:creationId xmlns:p14="http://schemas.microsoft.com/office/powerpoint/2010/main" val="200661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36</a:t>
            </a:fld>
            <a:endParaRPr lang="en-US" sz="800" dirty="0">
              <a:solidFill>
                <a:schemeClr val="bg1"/>
              </a:solidFill>
              <a:latin typeface="Arial"/>
            </a:endParaRPr>
          </a:p>
        </p:txBody>
      </p:sp>
    </p:spTree>
    <p:extLst>
      <p:ext uri="{BB962C8B-B14F-4D97-AF65-F5344CB8AC3E}">
        <p14:creationId xmlns:p14="http://schemas.microsoft.com/office/powerpoint/2010/main" val="3379832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37</a:t>
            </a:fld>
            <a:endParaRPr lang="en-US" sz="800" dirty="0">
              <a:solidFill>
                <a:schemeClr val="bg1"/>
              </a:solidFill>
              <a:latin typeface="Arial"/>
            </a:endParaRPr>
          </a:p>
        </p:txBody>
      </p:sp>
    </p:spTree>
    <p:extLst>
      <p:ext uri="{BB962C8B-B14F-4D97-AF65-F5344CB8AC3E}">
        <p14:creationId xmlns:p14="http://schemas.microsoft.com/office/powerpoint/2010/main" val="1757277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39</a:t>
            </a:fld>
            <a:endParaRPr lang="en-US" sz="800" dirty="0">
              <a:solidFill>
                <a:schemeClr val="bg1"/>
              </a:solidFill>
              <a:latin typeface="Arial"/>
            </a:endParaRPr>
          </a:p>
        </p:txBody>
      </p:sp>
    </p:spTree>
    <p:extLst>
      <p:ext uri="{BB962C8B-B14F-4D97-AF65-F5344CB8AC3E}">
        <p14:creationId xmlns:p14="http://schemas.microsoft.com/office/powerpoint/2010/main" val="1704974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marL="171450" indent="-171450" fontAlgn="base">
              <a:buFont typeface="Arial" panose="020B0604020202020204" pitchFamily="34" charset="0"/>
              <a:buChar char="•"/>
            </a:pPr>
            <a:r>
              <a:rPr lang="en-US" dirty="0" smtClean="0"/>
              <a:t>Container persistent</a:t>
            </a:r>
            <a:r>
              <a:rPr lang="en-US" baseline="0" dirty="0" smtClean="0"/>
              <a:t> storage is critical for customers</a:t>
            </a:r>
          </a:p>
          <a:p>
            <a:pPr marL="171450" indent="-171450" fontAlgn="base">
              <a:buFont typeface="Arial" panose="020B0604020202020204" pitchFamily="34" charset="0"/>
              <a:buChar char="•"/>
            </a:pPr>
            <a:r>
              <a:rPr lang="en-US" baseline="0" dirty="0" smtClean="0"/>
              <a:t>Proof point: Docker public Hub top downloads are overwhelmingly apps that need persistence</a:t>
            </a:r>
          </a:p>
          <a:p>
            <a:pPr marL="171450" indent="-171450" fontAlgn="base">
              <a:buFont typeface="Arial" panose="020B0604020202020204" pitchFamily="34" charset="0"/>
              <a:buChar char="•"/>
            </a:pPr>
            <a:r>
              <a:rPr lang="en-US" baseline="0" dirty="0" smtClean="0"/>
              <a:t>Also most conversations with customers I have are around applications with persistence needs – [discuss some of the applications listed here , apache solar </a:t>
            </a:r>
            <a:r>
              <a:rPr lang="en-US" baseline="0" dirty="0" err="1" smtClean="0"/>
              <a:t>etc</a:t>
            </a:r>
            <a:r>
              <a:rPr lang="en-US" baseline="0" dirty="0" smtClean="0"/>
              <a:t>]</a:t>
            </a:r>
          </a:p>
          <a:p>
            <a:pPr marL="171450" indent="-171450" fontAlgn="base">
              <a:buFont typeface="Arial" panose="020B0604020202020204" pitchFamily="34" charset="0"/>
              <a:buChar char="•"/>
            </a:pPr>
            <a:r>
              <a:rPr lang="en-US" baseline="0" dirty="0" smtClean="0"/>
              <a:t>Tell Josh B story </a:t>
            </a:r>
          </a:p>
          <a:p>
            <a:pPr marL="628650" lvl="1" indent="-171450" fontAlgn="base">
              <a:buFont typeface="Arial" panose="020B0604020202020204" pitchFamily="34" charset="0"/>
              <a:buChar char="•"/>
            </a:pPr>
            <a:r>
              <a:rPr lang="en-US" baseline="0" dirty="0" smtClean="0"/>
              <a:t>At Siri went from a dozen nodes to 80k+ nodes</a:t>
            </a:r>
          </a:p>
          <a:p>
            <a:pPr marL="628650" lvl="1" indent="-171450" fontAlgn="base">
              <a:buFont typeface="Arial" panose="020B0604020202020204" pitchFamily="34" charset="0"/>
              <a:buChar char="•"/>
            </a:pPr>
            <a:r>
              <a:rPr lang="en-US" baseline="0" dirty="0" smtClean="0"/>
              <a:t>Leveraged Containers through Mesos </a:t>
            </a:r>
          </a:p>
          <a:p>
            <a:pPr marL="628650" lvl="1" indent="-171450" fontAlgn="base">
              <a:buFont typeface="Arial" panose="020B0604020202020204" pitchFamily="34" charset="0"/>
              <a:buChar char="•"/>
            </a:pPr>
            <a:r>
              <a:rPr lang="en-US" baseline="0" dirty="0" smtClean="0"/>
              <a:t>Challenge was always container persistence – Josh had to do a lot of workarounds – none were ideal</a:t>
            </a:r>
          </a:p>
          <a:p>
            <a:pPr marL="628650" lvl="1" indent="-171450" fontAlgn="base">
              <a:buFont typeface="Arial" panose="020B0604020202020204" pitchFamily="34" charset="0"/>
              <a:buChar char="•"/>
            </a:pPr>
            <a:r>
              <a:rPr lang="en-US" baseline="0" dirty="0" smtClean="0"/>
              <a:t>Josh came to EMC to run the code team and open source leadership to solve this issue </a:t>
            </a:r>
            <a:endParaRPr lang="en-US" dirty="0"/>
          </a:p>
        </p:txBody>
      </p:sp>
    </p:spTree>
    <p:extLst>
      <p:ext uri="{BB962C8B-B14F-4D97-AF65-F5344CB8AC3E}">
        <p14:creationId xmlns:p14="http://schemas.microsoft.com/office/powerpoint/2010/main" val="49611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41</a:t>
            </a:fld>
            <a:endParaRPr lang="en-US" sz="800" dirty="0">
              <a:solidFill>
                <a:schemeClr val="bg1"/>
              </a:solidFill>
              <a:latin typeface="Arial"/>
            </a:endParaRPr>
          </a:p>
        </p:txBody>
      </p:sp>
    </p:spTree>
    <p:extLst>
      <p:ext uri="{BB962C8B-B14F-4D97-AF65-F5344CB8AC3E}">
        <p14:creationId xmlns:p14="http://schemas.microsoft.com/office/powerpoint/2010/main" val="3763843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Now</a:t>
            </a:r>
            <a:r>
              <a:rPr lang="en-US" baseline="0" dirty="0" smtClean="0"/>
              <a:t> the </a:t>
            </a:r>
            <a:r>
              <a:rPr lang="en-US" dirty="0" smtClean="0"/>
              <a:t>{code} team could have created</a:t>
            </a:r>
            <a:r>
              <a:rPr lang="en-US" baseline="0" dirty="0" smtClean="0"/>
              <a:t> a closed POINT solution for container persistence for our own products. They took a more novel approach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The genius of {code}’s plan was to build</a:t>
            </a:r>
            <a:r>
              <a:rPr lang="en-US" baseline="0" dirty="0" smtClean="0"/>
              <a:t> a community around container persistence that was developer focused and leverage open source as an innovation arm.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And REX-ray was born! – [explain REX-Ray] – container storage orchestrator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Interoperates with upstream container orchestrators and choice of storage platforms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dirty="0" smtClean="0"/>
              <a:t>Quickly</a:t>
            </a:r>
            <a:r>
              <a:rPr lang="en-US" b="0" baseline="0" dirty="0" smtClean="0"/>
              <a:t> evolving container orchestrators and maturing persistence needs are a challenge for a container storage orchestrators – upstream container orchestrators and downstream storage providers are  all doing things slightly different </a:t>
            </a:r>
            <a:endParaRPr lang="en-US" b="0"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smtClean="0"/>
          </a:p>
        </p:txBody>
      </p:sp>
    </p:spTree>
    <p:extLst>
      <p:ext uri="{BB962C8B-B14F-4D97-AF65-F5344CB8AC3E}">
        <p14:creationId xmlns:p14="http://schemas.microsoft.com/office/powerpoint/2010/main" val="4050623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Dell Tech also became</a:t>
            </a:r>
            <a:r>
              <a:rPr lang="en-US" baseline="0" dirty="0" smtClean="0"/>
              <a:t> a platinum member of the Cloud Native Computing Foundation in march </a:t>
            </a:r>
          </a:p>
          <a:p>
            <a:pPr marL="171450" indent="-171450">
              <a:buFont typeface="Arial" panose="020B0604020202020204" pitchFamily="34" charset="0"/>
              <a:buChar char="•"/>
            </a:pPr>
            <a:r>
              <a:rPr lang="en-US" baseline="0" dirty="0" smtClean="0"/>
              <a:t>[what is CNCF]</a:t>
            </a:r>
          </a:p>
          <a:p>
            <a:pPr marL="171450" indent="-171450">
              <a:buFont typeface="Arial" panose="020B0604020202020204" pitchFamily="34" charset="0"/>
              <a:buChar char="•"/>
            </a:pPr>
            <a:r>
              <a:rPr lang="en-US" baseline="0" dirty="0" smtClean="0"/>
              <a:t>[what does it curate/host]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43</a:t>
            </a:fld>
            <a:endParaRPr lang="en-US" sz="800" dirty="0">
              <a:solidFill>
                <a:schemeClr val="bg1"/>
              </a:solidFill>
              <a:latin typeface="Arial"/>
            </a:endParaRPr>
          </a:p>
        </p:txBody>
      </p:sp>
    </p:spTree>
    <p:extLst>
      <p:ext uri="{BB962C8B-B14F-4D97-AF65-F5344CB8AC3E}">
        <p14:creationId xmlns:p14="http://schemas.microsoft.com/office/powerpoint/2010/main" val="327894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dirty="0" smtClean="0"/>
              <a:t>Who</a:t>
            </a:r>
            <a:r>
              <a:rPr lang="en-US" baseline="0" dirty="0" smtClean="0"/>
              <a:t> has heard of Docker?</a:t>
            </a:r>
          </a:p>
          <a:p>
            <a:r>
              <a:rPr lang="en-US" baseline="0" dirty="0" smtClean="0"/>
              <a:t>Who has played with Docker on their laptops?</a:t>
            </a:r>
          </a:p>
          <a:p>
            <a:r>
              <a:rPr lang="en-US" baseline="0" dirty="0" smtClean="0"/>
              <a:t>[click]</a:t>
            </a:r>
          </a:p>
          <a:p>
            <a:r>
              <a:rPr lang="en-US" baseline="0" dirty="0" smtClean="0"/>
              <a:t>What about these other solutions for containers?</a:t>
            </a:r>
          </a:p>
          <a:p>
            <a:endParaRPr lang="en-US" baseline="0" dirty="0" smtClean="0"/>
          </a:p>
          <a:p>
            <a:r>
              <a:rPr lang="en-US" baseline="0" dirty="0" smtClean="0"/>
              <a:t>Our hope is that you leave here with a good overview </a:t>
            </a:r>
          </a:p>
          <a:p>
            <a:pPr marL="171450" indent="-171450">
              <a:buFont typeface="Arial" panose="020B0604020202020204" pitchFamily="34" charset="0"/>
              <a:buChar char="•"/>
            </a:pPr>
            <a:r>
              <a:rPr lang="en-US" baseline="0" dirty="0" smtClean="0"/>
              <a:t>of containers </a:t>
            </a:r>
          </a:p>
          <a:p>
            <a:pPr marL="171450" indent="-171450">
              <a:buFont typeface="Arial" panose="020B0604020202020204" pitchFamily="34" charset="0"/>
              <a:buChar char="•"/>
            </a:pPr>
            <a:r>
              <a:rPr lang="en-US" baseline="0" dirty="0" smtClean="0"/>
              <a:t>the platforms companies are using to run containers in production </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and become empowered to position Dell Tech solutions for these platforms</a:t>
            </a:r>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a:t>
            </a:fld>
            <a:endParaRPr lang="en-US" sz="800" dirty="0">
              <a:solidFill>
                <a:schemeClr val="bg1"/>
              </a:solidFill>
              <a:latin typeface="Arial"/>
            </a:endParaRPr>
          </a:p>
        </p:txBody>
      </p:sp>
    </p:spTree>
    <p:extLst>
      <p:ext uri="{BB962C8B-B14F-4D97-AF65-F5344CB8AC3E}">
        <p14:creationId xmlns:p14="http://schemas.microsoft.com/office/powerpoint/2010/main" val="3559066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baseline="0" dirty="0" smtClean="0"/>
              <a:t>Today 3-4 approaches to container persistence depending on the platform and </a:t>
            </a:r>
          </a:p>
          <a:p>
            <a:pPr marL="628650" lvl="1" indent="-171450">
              <a:buFont typeface="Arial" panose="020B0604020202020204" pitchFamily="34" charset="0"/>
              <a:buChar char="•"/>
            </a:pPr>
            <a:r>
              <a:rPr lang="en-US" b="1" baseline="0" dirty="0" smtClean="0"/>
              <a:t>Docker – DVDI</a:t>
            </a:r>
          </a:p>
          <a:p>
            <a:pPr marL="628650" lvl="1" indent="-171450">
              <a:buFont typeface="Arial" panose="020B0604020202020204" pitchFamily="34" charset="0"/>
              <a:buChar char="•"/>
            </a:pPr>
            <a:r>
              <a:rPr lang="en-US" b="1" baseline="0" dirty="0" err="1" smtClean="0"/>
              <a:t>Mesos</a:t>
            </a:r>
            <a:r>
              <a:rPr lang="en-US" b="1" baseline="0" dirty="0" smtClean="0"/>
              <a:t> – DVDI + DVDCLI</a:t>
            </a:r>
          </a:p>
          <a:p>
            <a:pPr marL="628650" lvl="1" indent="-171450">
              <a:buFont typeface="Arial" panose="020B0604020202020204" pitchFamily="34" charset="0"/>
              <a:buChar char="•"/>
            </a:pPr>
            <a:r>
              <a:rPr lang="en-US" b="1" baseline="0" dirty="0" smtClean="0"/>
              <a:t>K8S – in-tree plugins and out-of-tree </a:t>
            </a:r>
            <a:r>
              <a:rPr lang="en-US" b="1" baseline="0" dirty="0" err="1" smtClean="0"/>
              <a:t>flexvol</a:t>
            </a:r>
            <a:r>
              <a:rPr lang="en-US" b="1" baseline="0" dirty="0" smtClean="0"/>
              <a:t> plugins</a:t>
            </a:r>
          </a:p>
          <a:p>
            <a:pPr marL="171450" lvl="0" indent="-171450">
              <a:buFont typeface="Arial" panose="020B0604020202020204" pitchFamily="34" charset="0"/>
              <a:buChar char="•"/>
            </a:pPr>
            <a:r>
              <a:rPr lang="en-US" b="1" dirty="0" smtClean="0"/>
              <a:t>To help accelerate innovation and answer these challenges</a:t>
            </a:r>
            <a:r>
              <a:rPr lang="en-US" b="1" baseline="0" dirty="0" smtClean="0"/>
              <a:t> </a:t>
            </a:r>
            <a:r>
              <a:rPr lang="en-US" b="1" dirty="0" smtClean="0"/>
              <a:t>{code} helped form </a:t>
            </a:r>
            <a:r>
              <a:rPr lang="en-US" b="1" baseline="0" dirty="0" smtClean="0"/>
              <a:t>a community</a:t>
            </a:r>
            <a:r>
              <a:rPr lang="en-US" b="1" dirty="0" smtClean="0"/>
              <a:t> of leading vendors and open source</a:t>
            </a:r>
            <a:r>
              <a:rPr lang="en-US" b="1" baseline="0" dirty="0" smtClean="0"/>
              <a:t> groups </a:t>
            </a:r>
            <a:r>
              <a:rPr lang="en-US" b="1" dirty="0" smtClean="0"/>
              <a:t>around creating standard</a:t>
            </a:r>
            <a:r>
              <a:rPr lang="en-US" b="1" baseline="0" dirty="0" smtClean="0"/>
              <a:t> storage primitives for Container orchestrators and storage providers.</a:t>
            </a:r>
            <a:r>
              <a:rPr lang="en-US" b="1" dirty="0" smtClean="0"/>
              <a:t> </a:t>
            </a:r>
          </a:p>
          <a:p>
            <a:pPr marL="171450" indent="-171450">
              <a:buFont typeface="Arial" panose="020B0604020202020204" pitchFamily="34" charset="0"/>
              <a:buChar char="•"/>
            </a:pPr>
            <a:endParaRPr lang="en-US" b="1" baseline="0" dirty="0" smtClean="0"/>
          </a:p>
          <a:p>
            <a:pPr marL="171450" indent="-171450">
              <a:buFont typeface="Arial" panose="020B0604020202020204" pitchFamily="34" charset="0"/>
              <a:buChar char="•"/>
            </a:pPr>
            <a:r>
              <a:rPr lang="en-US" b="1" baseline="0" dirty="0" smtClean="0"/>
              <a:t>REX-Ray next version 0.10 will be CSI – Sept 11</a:t>
            </a:r>
          </a:p>
          <a:p>
            <a:pPr marL="171450" indent="-171450">
              <a:buFont typeface="Arial" panose="020B0604020202020204" pitchFamily="34" charset="0"/>
              <a:buChar char="•"/>
            </a:pPr>
            <a:r>
              <a:rPr lang="en-US" b="1" baseline="0" dirty="0" smtClean="0"/>
              <a:t>CSI – Container Storage Interface</a:t>
            </a:r>
          </a:p>
          <a:p>
            <a:pPr marL="171450" indent="-171450">
              <a:buFont typeface="Arial" panose="020B0604020202020204" pitchFamily="34" charset="0"/>
              <a:buChar char="•"/>
            </a:pPr>
            <a:endParaRPr lang="en-US" b="1" baseline="0" dirty="0" smtClean="0"/>
          </a:p>
          <a:p>
            <a:pPr marL="171450" lvl="0" indent="-171450">
              <a:buFont typeface="Arial" panose="020B0604020202020204" pitchFamily="34" charset="0"/>
              <a:buChar char="•"/>
            </a:pPr>
            <a:r>
              <a:rPr lang="en-US" b="1" baseline="0" dirty="0" smtClean="0"/>
              <a:t>User experience was not great – too many approaches </a:t>
            </a:r>
          </a:p>
          <a:p>
            <a:pPr marL="171450" lvl="0" indent="-171450">
              <a:buFont typeface="Arial" panose="020B0604020202020204" pitchFamily="34" charset="0"/>
              <a:buChar char="•"/>
            </a:pPr>
            <a:r>
              <a:rPr lang="en-US" b="1" baseline="0" dirty="0" smtClean="0"/>
              <a:t>Most of drivers were file system</a:t>
            </a:r>
          </a:p>
          <a:p>
            <a:pPr marL="628650" lvl="1" indent="-171450">
              <a:buFont typeface="Arial" panose="020B0604020202020204" pitchFamily="34" charset="0"/>
              <a:buChar char="•"/>
            </a:pPr>
            <a:r>
              <a:rPr lang="en-US" b="1" baseline="0" dirty="0" smtClean="0"/>
              <a:t>Reality is that being bale to use a raw block device – use cases things </a:t>
            </a:r>
            <a:r>
              <a:rPr lang="en-US" b="1" baseline="0" dirty="0" err="1" smtClean="0"/>
              <a:t>exoect</a:t>
            </a:r>
            <a:r>
              <a:rPr lang="en-US" b="1" baseline="0" dirty="0" smtClean="0"/>
              <a:t> </a:t>
            </a:r>
            <a:r>
              <a:rPr lang="en-US" b="1" baseline="0" dirty="0" err="1" smtClean="0"/>
              <a:t>dist</a:t>
            </a:r>
            <a:r>
              <a:rPr lang="en-US" b="1" baseline="0" dirty="0" smtClean="0"/>
              <a:t> file system – </a:t>
            </a:r>
            <a:r>
              <a:rPr lang="en-US" b="1" baseline="0" dirty="0" err="1" smtClean="0"/>
              <a:t>clsueter</a:t>
            </a:r>
            <a:r>
              <a:rPr lang="en-US" b="1" baseline="0" dirty="0" smtClean="0"/>
              <a:t> </a:t>
            </a:r>
            <a:r>
              <a:rPr lang="en-US" b="1" baseline="0" dirty="0" err="1" smtClean="0"/>
              <a:t>awere</a:t>
            </a:r>
            <a:r>
              <a:rPr lang="en-US" b="1" baseline="0" dirty="0" smtClean="0"/>
              <a:t>  , </a:t>
            </a:r>
          </a:p>
          <a:p>
            <a:pPr marL="171450" lvl="0" indent="-171450">
              <a:buFont typeface="Arial" panose="020B0604020202020204" pitchFamily="34" charset="0"/>
              <a:buChar char="•"/>
            </a:pPr>
            <a:r>
              <a:rPr lang="en-US" b="1" baseline="0" dirty="0" err="1" smtClean="0"/>
              <a:t>Csi</a:t>
            </a:r>
            <a:r>
              <a:rPr lang="en-US" b="1" baseline="0" dirty="0" smtClean="0"/>
              <a:t> – specification 0.1.x written - </a:t>
            </a:r>
          </a:p>
          <a:p>
            <a:pPr marL="628650" lvl="1" indent="-171450">
              <a:buFont typeface="Arial" panose="020B0604020202020204" pitchFamily="34" charset="0"/>
              <a:buChar char="•"/>
            </a:pPr>
            <a:endParaRPr lang="en-US" b="1" baseline="0" dirty="0" smtClean="0"/>
          </a:p>
          <a:p>
            <a:pPr marL="628650" lvl="1" indent="-171450">
              <a:buFont typeface="Arial" panose="020B0604020202020204" pitchFamily="34" charset="0"/>
              <a:buChar char="•"/>
            </a:pPr>
            <a:endParaRPr lang="en-US" b="1" baseline="0" dirty="0" smtClean="0"/>
          </a:p>
          <a:p>
            <a:pPr marL="628650" lvl="1" indent="-171450">
              <a:buFont typeface="Arial" panose="020B0604020202020204" pitchFamily="34" charset="0"/>
              <a:buChar char="•"/>
            </a:pPr>
            <a:endParaRPr lang="en-US" b="1" baseline="0" dirty="0" smtClean="0"/>
          </a:p>
          <a:p>
            <a:pPr marL="628650" lvl="1" indent="-171450">
              <a:buFont typeface="Arial" panose="020B0604020202020204" pitchFamily="34" charset="0"/>
              <a:buChar char="•"/>
            </a:pPr>
            <a:endParaRPr lang="en-US" b="1" baseline="0" dirty="0" smtClean="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44</a:t>
            </a:fld>
            <a:endParaRPr lang="en-US" sz="800" dirty="0">
              <a:solidFill>
                <a:schemeClr val="bg1"/>
              </a:solidFill>
              <a:latin typeface="Arial"/>
            </a:endParaRPr>
          </a:p>
        </p:txBody>
      </p:sp>
    </p:spTree>
    <p:extLst>
      <p:ext uri="{BB962C8B-B14F-4D97-AF65-F5344CB8AC3E}">
        <p14:creationId xmlns:p14="http://schemas.microsoft.com/office/powerpoint/2010/main" val="646901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Today the CNCF hosts</a:t>
            </a:r>
            <a:r>
              <a:rPr lang="en-US" baseline="0" dirty="0" smtClean="0"/>
              <a:t> multiple projects that are all key components of building a  cloud native platform using container</a:t>
            </a:r>
          </a:p>
          <a:p>
            <a:pPr marL="171450" indent="-171450">
              <a:buFont typeface="Arial" panose="020B0604020202020204" pitchFamily="34" charset="0"/>
              <a:buChar char="•"/>
            </a:pPr>
            <a:r>
              <a:rPr lang="en-US" baseline="0" dirty="0" smtClean="0"/>
              <a:t>Have mesh, networking </a:t>
            </a:r>
            <a:r>
              <a:rPr lang="en-US" baseline="0" dirty="0" err="1" smtClean="0"/>
              <a:t>etc</a:t>
            </a:r>
            <a:r>
              <a:rPr lang="en-US" baseline="0" dirty="0" smtClean="0"/>
              <a:t> </a:t>
            </a:r>
          </a:p>
          <a:p>
            <a:pPr marL="171450" indent="-171450">
              <a:buFont typeface="Arial" panose="020B0604020202020204" pitchFamily="34" charset="0"/>
              <a:buChar char="•"/>
            </a:pPr>
            <a:r>
              <a:rPr lang="en-US" b="1" baseline="0" dirty="0" smtClean="0"/>
              <a:t>But no storage – our hope is that CSI becomes the vehicle for storage being a  first class citizen under CNCF. </a:t>
            </a:r>
            <a:endParaRPr lang="en-US" b="1"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45</a:t>
            </a:fld>
            <a:endParaRPr lang="en-US" sz="800" dirty="0">
              <a:solidFill>
                <a:schemeClr val="bg1"/>
              </a:solidFill>
              <a:latin typeface="Arial"/>
            </a:endParaRPr>
          </a:p>
        </p:txBody>
      </p:sp>
    </p:spTree>
    <p:extLst>
      <p:ext uri="{BB962C8B-B14F-4D97-AF65-F5344CB8AC3E}">
        <p14:creationId xmlns:p14="http://schemas.microsoft.com/office/powerpoint/2010/main" val="1243230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46</a:t>
            </a:fld>
            <a:endParaRPr lang="en-US" sz="800" dirty="0">
              <a:solidFill>
                <a:schemeClr val="bg1"/>
              </a:solidFill>
              <a:latin typeface="Arial"/>
            </a:endParaRPr>
          </a:p>
        </p:txBody>
      </p:sp>
    </p:spTree>
    <p:extLst>
      <p:ext uri="{BB962C8B-B14F-4D97-AF65-F5344CB8AC3E}">
        <p14:creationId xmlns:p14="http://schemas.microsoft.com/office/powerpoint/2010/main" val="2394551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48</a:t>
            </a:fld>
            <a:endParaRPr lang="en-US" sz="800" dirty="0">
              <a:solidFill>
                <a:schemeClr val="bg1"/>
              </a:solidFill>
              <a:latin typeface="Arial"/>
            </a:endParaRPr>
          </a:p>
        </p:txBody>
      </p:sp>
    </p:spTree>
    <p:extLst>
      <p:ext uri="{BB962C8B-B14F-4D97-AF65-F5344CB8AC3E}">
        <p14:creationId xmlns:p14="http://schemas.microsoft.com/office/powerpoint/2010/main" val="3472479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50</a:t>
            </a:fld>
            <a:endParaRPr lang="en-US" sz="800" dirty="0">
              <a:solidFill>
                <a:schemeClr val="bg1"/>
              </a:solidFill>
              <a:latin typeface="Arial"/>
            </a:endParaRPr>
          </a:p>
        </p:txBody>
      </p:sp>
    </p:spTree>
    <p:extLst>
      <p:ext uri="{BB962C8B-B14F-4D97-AF65-F5344CB8AC3E}">
        <p14:creationId xmlns:p14="http://schemas.microsoft.com/office/powerpoint/2010/main" val="2753541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51</a:t>
            </a:fld>
            <a:endParaRPr lang="en-US" sz="800" dirty="0">
              <a:solidFill>
                <a:schemeClr val="bg1"/>
              </a:solidFill>
              <a:latin typeface="Arial"/>
            </a:endParaRPr>
          </a:p>
        </p:txBody>
      </p:sp>
    </p:spTree>
    <p:extLst>
      <p:ext uri="{BB962C8B-B14F-4D97-AF65-F5344CB8AC3E}">
        <p14:creationId xmlns:p14="http://schemas.microsoft.com/office/powerpoint/2010/main" val="3004073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All are Docker certified</a:t>
            </a:r>
            <a:r>
              <a:rPr lang="en-US" baseline="0" dirty="0" smtClean="0"/>
              <a:t> - https://store.docker.com/search?category=volume&amp;page=2&amp;q=&amp;type=plugin</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52</a:t>
            </a:fld>
            <a:endParaRPr lang="en-US" sz="800" dirty="0">
              <a:solidFill>
                <a:schemeClr val="bg1"/>
              </a:solidFill>
              <a:latin typeface="Arial"/>
            </a:endParaRPr>
          </a:p>
        </p:txBody>
      </p:sp>
    </p:spTree>
    <p:extLst>
      <p:ext uri="{BB962C8B-B14F-4D97-AF65-F5344CB8AC3E}">
        <p14:creationId xmlns:p14="http://schemas.microsoft.com/office/powerpoint/2010/main" val="3775223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All are Docker certified</a:t>
            </a:r>
            <a:r>
              <a:rPr lang="en-US" baseline="0" dirty="0" smtClean="0"/>
              <a:t> - https://store.docker.com/search?category=volume&amp;page=2&amp;q=&amp;type=plugin</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53</a:t>
            </a:fld>
            <a:endParaRPr lang="en-US" sz="800" dirty="0">
              <a:solidFill>
                <a:schemeClr val="bg1"/>
              </a:solidFill>
              <a:latin typeface="Arial"/>
            </a:endParaRPr>
          </a:p>
        </p:txBody>
      </p:sp>
    </p:spTree>
    <p:extLst>
      <p:ext uri="{BB962C8B-B14F-4D97-AF65-F5344CB8AC3E}">
        <p14:creationId xmlns:p14="http://schemas.microsoft.com/office/powerpoint/2010/main" val="2867848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All are Docker certified</a:t>
            </a:r>
            <a:r>
              <a:rPr lang="en-US" baseline="0" dirty="0" smtClean="0"/>
              <a:t> - https://store.docker.com/search?category=volume&amp;page=2&amp;q=&amp;type=plugin</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54</a:t>
            </a:fld>
            <a:endParaRPr lang="en-US" sz="800" dirty="0">
              <a:solidFill>
                <a:schemeClr val="bg1"/>
              </a:solidFill>
              <a:latin typeface="Arial"/>
            </a:endParaRPr>
          </a:p>
        </p:txBody>
      </p:sp>
    </p:spTree>
    <p:extLst>
      <p:ext uri="{BB962C8B-B14F-4D97-AF65-F5344CB8AC3E}">
        <p14:creationId xmlns:p14="http://schemas.microsoft.com/office/powerpoint/2010/main" val="2168433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285750" indent="-285750">
              <a:spcBef>
                <a:spcPts val="0"/>
              </a:spcBef>
              <a:spcAft>
                <a:spcPts val="0"/>
              </a:spcAft>
              <a:buClr>
                <a:schemeClr val="bg1"/>
              </a:buClr>
              <a:buFont typeface="Arial" panose="020B0604020202020204" pitchFamily="34" charset="0"/>
              <a:buChar char="•"/>
            </a:pPr>
            <a:r>
              <a:rPr lang="en-US" sz="1200" kern="1200" dirty="0" smtClean="0">
                <a:solidFill>
                  <a:schemeClr val="bg1"/>
                </a:solidFill>
                <a:latin typeface="Museo Sans For Dell" pitchFamily="2" charset="0"/>
                <a:ea typeface="+mn-ea"/>
                <a:cs typeface="+mn-cs"/>
              </a:rPr>
              <a:t>Traditional architectures are still be viable </a:t>
            </a:r>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55</a:t>
            </a:fld>
            <a:endParaRPr lang="en-US" sz="800" dirty="0">
              <a:solidFill>
                <a:schemeClr val="bg1"/>
              </a:solidFill>
              <a:latin typeface="Arial"/>
            </a:endParaRPr>
          </a:p>
        </p:txBody>
      </p:sp>
    </p:spTree>
    <p:extLst>
      <p:ext uri="{BB962C8B-B14F-4D97-AF65-F5344CB8AC3E}">
        <p14:creationId xmlns:p14="http://schemas.microsoft.com/office/powerpoint/2010/main" val="74257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baseline="0" dirty="0" smtClean="0"/>
              <a:t>Ok!  Who is excited about learning about containers?</a:t>
            </a:r>
          </a:p>
          <a:p>
            <a:r>
              <a:rPr lang="en-US" baseline="0" dirty="0" smtClean="0"/>
              <a:t>Who here wants to know more about how Dell is one of the cool kinds on the block!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6</a:t>
            </a:fld>
            <a:endParaRPr lang="en-US" sz="800" dirty="0">
              <a:solidFill>
                <a:schemeClr val="bg1"/>
              </a:solidFill>
              <a:latin typeface="Arial"/>
            </a:endParaRPr>
          </a:p>
        </p:txBody>
      </p:sp>
    </p:spTree>
    <p:extLst>
      <p:ext uri="{BB962C8B-B14F-4D97-AF65-F5344CB8AC3E}">
        <p14:creationId xmlns:p14="http://schemas.microsoft.com/office/powerpoint/2010/main" val="3074489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295170" y="2972429"/>
            <a:ext cx="6267599" cy="57936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0818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dirty="0" smtClean="0"/>
              <a:t>http://codedellemc.com/collateral/DellEMC-Mesosphere-Reference-Architecture.pdf</a:t>
            </a:r>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61</a:t>
            </a:fld>
            <a:endParaRPr lang="en-US" sz="800" dirty="0">
              <a:solidFill>
                <a:schemeClr val="bg1"/>
              </a:solidFill>
              <a:latin typeface="Arial"/>
            </a:endParaRPr>
          </a:p>
        </p:txBody>
      </p:sp>
    </p:spTree>
    <p:extLst>
      <p:ext uri="{BB962C8B-B14F-4D97-AF65-F5344CB8AC3E}">
        <p14:creationId xmlns:p14="http://schemas.microsoft.com/office/powerpoint/2010/main" val="3345780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62</a:t>
            </a:fld>
            <a:endParaRPr lang="en-US" sz="800" dirty="0">
              <a:solidFill>
                <a:schemeClr val="bg1"/>
              </a:solidFill>
              <a:latin typeface="Arial"/>
            </a:endParaRPr>
          </a:p>
        </p:txBody>
      </p:sp>
    </p:spTree>
    <p:extLst>
      <p:ext uri="{BB962C8B-B14F-4D97-AF65-F5344CB8AC3E}">
        <p14:creationId xmlns:p14="http://schemas.microsoft.com/office/powerpoint/2010/main" val="689927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63</a:t>
            </a:fld>
            <a:endParaRPr lang="en-US" sz="800" dirty="0">
              <a:solidFill>
                <a:schemeClr val="bg1"/>
              </a:solidFill>
              <a:latin typeface="Arial"/>
            </a:endParaRPr>
          </a:p>
        </p:txBody>
      </p:sp>
    </p:spTree>
    <p:extLst>
      <p:ext uri="{BB962C8B-B14F-4D97-AF65-F5344CB8AC3E}">
        <p14:creationId xmlns:p14="http://schemas.microsoft.com/office/powerpoint/2010/main" val="2802100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64</a:t>
            </a:fld>
            <a:endParaRPr lang="en-US" sz="800" dirty="0">
              <a:solidFill>
                <a:schemeClr val="bg1"/>
              </a:solidFill>
              <a:latin typeface="Arial"/>
            </a:endParaRPr>
          </a:p>
        </p:txBody>
      </p:sp>
    </p:spTree>
    <p:extLst>
      <p:ext uri="{BB962C8B-B14F-4D97-AF65-F5344CB8AC3E}">
        <p14:creationId xmlns:p14="http://schemas.microsoft.com/office/powerpoint/2010/main" val="4161374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The first layer is the instantiation layer – this is where infrastructure interacts with the applications and developers to </a:t>
            </a:r>
            <a:r>
              <a:rPr lang="en-US" baseline="0" dirty="0" err="1" smtClean="0">
                <a:sym typeface="Wingdings" panose="05000000000000000000" pitchFamily="2" charset="2"/>
              </a:rPr>
              <a:t>deplo</a:t>
            </a:r>
            <a:r>
              <a:rPr lang="en-US" baseline="0" dirty="0" smtClean="0">
                <a:sym typeface="Wingdings" panose="05000000000000000000" pitchFamily="2" charset="2"/>
              </a:rPr>
              <a:t>  instances – deploying VMs, deploying containers, or deploying code artifacts. There are 3 major approaches we see at customers:|</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The first approach we see, in the middle top, is the classic service request plus scripting approach - A customer opens a ticket and some process is initiated to deploy something, mostly through a chain of sysadmin activities on workstations/laptops or from a centralized server. The best shops in this mode have moved on to using auto configuration tools like Puppet to create consistency. But we have also seen very manual processes too, including spreadsheets and the like.</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On the left side you have the structured portal. This is where we create a catalog of services , mostly around deploying VMs , and provide access to app/dev stakeholders to create their own instances. This has become a key component in cloud strategies for customers and is core to our EHC cloud solution. This approach is a highly governed model and puts some guardrails on what can be instantiated. App/dev can only deploy the instances and workflows that are provided to them and in most cases changing workflows can involve many stakeholders and interdependencies. </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On the far right side is the 3</a:t>
            </a:r>
            <a:r>
              <a:rPr lang="en-US" baseline="30000" dirty="0" smtClean="0">
                <a:sym typeface="Wingdings" panose="05000000000000000000" pitchFamily="2" charset="2"/>
              </a:rPr>
              <a:t>rd</a:t>
            </a:r>
            <a:r>
              <a:rPr lang="en-US" baseline="0" dirty="0" smtClean="0">
                <a:sym typeface="Wingdings" panose="05000000000000000000" pitchFamily="2" charset="2"/>
              </a:rPr>
              <a:t> major approach – where Continuous integration , continuous delivery tools are chained together to form a pipeline . In this approach the control is given to app/dev to instantiate what they need. All we give to app/dev is a pool of capacity and some APIs. There is still some governance required , especially around security , however it is much more flexible. </a:t>
            </a:r>
          </a:p>
          <a:p>
            <a:pPr marL="685800" lvl="1" indent="-228600">
              <a:buFont typeface="+mj-lt"/>
              <a:buAutoNum type="arabicPeriod"/>
            </a:pPr>
            <a:endParaRPr lang="en-US" baseline="0" dirty="0" smtClean="0">
              <a:sym typeface="Wingdings" panose="05000000000000000000" pitchFamily="2" charset="2"/>
            </a:endParaRPr>
          </a:p>
          <a:p>
            <a:r>
              <a:rPr lang="en-US" baseline="0" dirty="0" smtClean="0">
                <a:sym typeface="Wingdings" panose="05000000000000000000" pitchFamily="2" charset="2"/>
              </a:rPr>
              <a:t>In some cases these can be combined , especially 1 &amp; 2 , in a phased approach to getting to a full self-service catalog. </a:t>
            </a:r>
            <a:endParaRPr lang="en-US" baseline="0" dirty="0">
              <a:sym typeface="Wingdings" panose="05000000000000000000" pitchFamily="2" charset="2"/>
            </a:endParaRPr>
          </a:p>
          <a:p>
            <a:endParaRPr lang="en-US" baseline="0" dirty="0" smtClean="0"/>
          </a:p>
          <a:p>
            <a:r>
              <a:rPr lang="en-US" baseline="0" dirty="0" smtClean="0"/>
              <a:t>Note that you may see CI.CD tools sets be used for VMs – in fact this were the CI/Cd tools started. </a:t>
            </a:r>
            <a:r>
              <a:rPr lang="en-US" baseline="0" dirty="0" err="1" smtClean="0"/>
              <a:t>Infact</a:t>
            </a:r>
            <a:r>
              <a:rPr lang="en-US" baseline="0" dirty="0" smtClean="0"/>
              <a:t> all the </a:t>
            </a:r>
            <a:endParaRPr lang="en-US" baseline="0" dirty="0"/>
          </a:p>
          <a:p>
            <a:endParaRPr lang="en-US" baseline="0" dirty="0"/>
          </a:p>
        </p:txBody>
      </p:sp>
    </p:spTree>
    <p:extLst>
      <p:ext uri="{BB962C8B-B14F-4D97-AF65-F5344CB8AC3E}">
        <p14:creationId xmlns:p14="http://schemas.microsoft.com/office/powerpoint/2010/main" val="146501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chemeClr val="bg1"/>
                </a:solidFill>
                <a:latin typeface="Arial"/>
              </a:rPr>
              <a:pPr/>
              <a:t>7</a:t>
            </a:fld>
            <a:endParaRPr lang="en-US" sz="800" dirty="0">
              <a:solidFill>
                <a:schemeClr val="bg1"/>
              </a:solidFill>
              <a:latin typeface="Arial"/>
            </a:endParaRPr>
          </a:p>
        </p:txBody>
      </p:sp>
    </p:spTree>
    <p:extLst>
      <p:ext uri="{BB962C8B-B14F-4D97-AF65-F5344CB8AC3E}">
        <p14:creationId xmlns:p14="http://schemas.microsoft.com/office/powerpoint/2010/main" val="201271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dirty="0" smtClean="0"/>
              <a:t>But first we need to set the stage around containers</a:t>
            </a:r>
            <a:r>
              <a:rPr lang="en-US" baseline="0" dirty="0" smtClean="0"/>
              <a:t> , our current GTM, and the cloud ecosystem. We do this through a discussion on instantiation , and the instances we provide to app-dev.</a:t>
            </a:r>
          </a:p>
          <a:p>
            <a:r>
              <a:rPr lang="en-US" dirty="0" smtClean="0"/>
              <a:t>Many years ago when we started our</a:t>
            </a:r>
            <a:r>
              <a:rPr lang="en-US" baseline="0" dirty="0" smtClean="0"/>
              <a:t> </a:t>
            </a:r>
            <a:r>
              <a:rPr lang="en-US" dirty="0" smtClean="0"/>
              <a:t>journey in distributed IT we delivered physical servers to our customers</a:t>
            </a:r>
          </a:p>
          <a:p>
            <a:endParaRPr lang="en-US" dirty="0" smtClean="0"/>
          </a:p>
          <a:p>
            <a:r>
              <a:rPr lang="en-US" dirty="0" smtClean="0"/>
              <a:t>[click]</a:t>
            </a:r>
          </a:p>
          <a:p>
            <a:r>
              <a:rPr lang="en-US" dirty="0" smtClean="0"/>
              <a:t>Then a bit before</a:t>
            </a:r>
            <a:r>
              <a:rPr lang="en-US" baseline="0" dirty="0" smtClean="0"/>
              <a:t> 2000, </a:t>
            </a:r>
            <a:r>
              <a:rPr lang="en-US" dirty="0" smtClean="0"/>
              <a:t>advancements in processor and memory density</a:t>
            </a:r>
            <a:r>
              <a:rPr lang="en-US" baseline="0" dirty="0" smtClean="0"/>
              <a:t> started accelerating, and</a:t>
            </a:r>
            <a:r>
              <a:rPr lang="en-US" dirty="0" smtClean="0"/>
              <a:t> along with Moore's Law, forced the industry to partition</a:t>
            </a:r>
            <a:r>
              <a:rPr lang="en-US" baseline="0" dirty="0" smtClean="0"/>
              <a:t> servers and drive consolidation ratios through virtualization</a:t>
            </a:r>
          </a:p>
          <a:p>
            <a:endParaRPr lang="en-US" baseline="0" dirty="0" smtClean="0"/>
          </a:p>
          <a:p>
            <a:r>
              <a:rPr lang="en-US" baseline="0" dirty="0" smtClean="0"/>
              <a:t>[click]</a:t>
            </a:r>
          </a:p>
          <a:p>
            <a:r>
              <a:rPr lang="en-US" baseline="0" dirty="0" smtClean="0"/>
              <a:t>Virtual machines were then added to what types of instances we can deliver.</a:t>
            </a:r>
          </a:p>
          <a:p>
            <a:r>
              <a:rPr lang="en-US" baseline="0" dirty="0" smtClean="0"/>
              <a:t>These instances starting forming a sort of “contract” with applications owners and developers. Its how dev and ops interacts with each other.</a:t>
            </a:r>
          </a:p>
          <a:p>
            <a:r>
              <a:rPr lang="en-US" baseline="0" dirty="0" smtClean="0"/>
              <a:t>In fact how many have we seen a conflict btw </a:t>
            </a:r>
            <a:r>
              <a:rPr lang="en-US" baseline="0" dirty="0" err="1" smtClean="0"/>
              <a:t>devs</a:t>
            </a:r>
            <a:r>
              <a:rPr lang="en-US" baseline="0" dirty="0" smtClean="0"/>
              <a:t> and ops over vCPU assignments in VMs because VM sizing was one of the key ways dev and ops would communicate</a:t>
            </a:r>
          </a:p>
          <a:p>
            <a:endParaRPr lang="en-US" dirty="0" smtClean="0"/>
          </a:p>
          <a:p>
            <a:r>
              <a:rPr lang="en-US" dirty="0" smtClean="0"/>
              <a:t>[click]</a:t>
            </a:r>
          </a:p>
          <a:p>
            <a:r>
              <a:rPr lang="en-US" dirty="0" smtClean="0"/>
              <a:t>Fast forward to </a:t>
            </a:r>
            <a:r>
              <a:rPr lang="en-US" baseline="0" dirty="0" smtClean="0"/>
              <a:t>today and now you not only have physical servers and VMs as instance types</a:t>
            </a:r>
          </a:p>
          <a:p>
            <a:endParaRPr lang="en-US" baseline="0" dirty="0" smtClean="0"/>
          </a:p>
          <a:p>
            <a:r>
              <a:rPr lang="en-US" baseline="0" dirty="0" smtClean="0"/>
              <a:t>[click]</a:t>
            </a:r>
          </a:p>
          <a:p>
            <a:r>
              <a:rPr lang="en-US" baseline="0" dirty="0" smtClean="0"/>
              <a:t>But you now have containers to support</a:t>
            </a:r>
          </a:p>
          <a:p>
            <a:endParaRPr lang="en-US" baseline="0" dirty="0" smtClean="0"/>
          </a:p>
          <a:p>
            <a:r>
              <a:rPr lang="en-US" baseline="0" dirty="0" smtClean="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in some cases ,  like in Pivotal Cloud Foundry or server-less technologies…You have just code artifacts being deployed, and the contract is not a VM or a container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live in a time where we have many more ways of providing infra to developers or application owners , and this requires us to think about the different platforms and solutions support these instances.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solidFill>
                  <a:srgbClr val="000000"/>
                </a:solidFill>
              </a:rPr>
              <a:pPr>
                <a:defRPr/>
              </a:pPr>
              <a:t>8</a:t>
            </a:fld>
            <a:endParaRPr lang="en-US" dirty="0">
              <a:solidFill>
                <a:srgbClr val="000000"/>
              </a:solidFill>
            </a:endParaRPr>
          </a:p>
        </p:txBody>
      </p:sp>
    </p:spTree>
    <p:extLst>
      <p:ext uri="{BB962C8B-B14F-4D97-AF65-F5344CB8AC3E}">
        <p14:creationId xmlns:p14="http://schemas.microsoft.com/office/powerpoint/2010/main" val="195562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There is a easy way to look at talk to customers about the ecosystem of instantiation – of deployment of instances – deploying VMs, deploying containers, and deploying code. </a:t>
            </a:r>
          </a:p>
          <a:p>
            <a:r>
              <a:rPr lang="en-US" baseline="0" dirty="0" smtClean="0">
                <a:sym typeface="Wingdings" panose="05000000000000000000" pitchFamily="2" charset="2"/>
              </a:rPr>
              <a:t>Its broken down into three simple layers:</a:t>
            </a:r>
          </a:p>
          <a:p>
            <a:pPr marL="171450" indent="-171450">
              <a:buFont typeface="Arial" panose="020B0604020202020204" pitchFamily="34" charset="0"/>
              <a:buChar char="•"/>
            </a:pPr>
            <a:r>
              <a:rPr lang="en-US" baseline="0" dirty="0" smtClean="0">
                <a:sym typeface="Wingdings" panose="05000000000000000000" pitchFamily="2" charset="2"/>
              </a:rPr>
              <a:t>The Instantiation layer  - This is where the contract between </a:t>
            </a:r>
          </a:p>
          <a:p>
            <a:pPr marL="171450" indent="-171450">
              <a:buFont typeface="Arial" panose="020B0604020202020204" pitchFamily="34" charset="0"/>
              <a:buChar char="•"/>
            </a:pPr>
            <a:r>
              <a:rPr lang="en-US" baseline="0" dirty="0" smtClean="0">
                <a:sym typeface="Wingdings" panose="05000000000000000000" pitchFamily="2" charset="2"/>
              </a:rPr>
              <a:t>The platforms layers – these are the technologies, products and solutions that run and manage the instances</a:t>
            </a:r>
          </a:p>
          <a:p>
            <a:pPr marL="171450" indent="-171450">
              <a:buFont typeface="Arial" panose="020B0604020202020204" pitchFamily="34" charset="0"/>
              <a:buChar char="•"/>
            </a:pPr>
            <a:r>
              <a:rPr lang="en-US" baseline="0" dirty="0" smtClean="0">
                <a:sym typeface="Wingdings" panose="05000000000000000000" pitchFamily="2" charset="2"/>
              </a:rPr>
              <a:t>And the Compute/Capacity – These are the on-</a:t>
            </a:r>
            <a:r>
              <a:rPr lang="en-US" baseline="0" dirty="0" err="1" smtClean="0">
                <a:sym typeface="Wingdings" panose="05000000000000000000" pitchFamily="2" charset="2"/>
              </a:rPr>
              <a:t>prem</a:t>
            </a:r>
            <a:r>
              <a:rPr lang="en-US" baseline="0" dirty="0" smtClean="0">
                <a:sym typeface="Wingdings" panose="05000000000000000000" pitchFamily="2" charset="2"/>
              </a:rPr>
              <a:t> and off-</a:t>
            </a:r>
            <a:r>
              <a:rPr lang="en-US" baseline="0" dirty="0" err="1" smtClean="0">
                <a:sym typeface="Wingdings" panose="05000000000000000000" pitchFamily="2" charset="2"/>
              </a:rPr>
              <a:t>prem</a:t>
            </a:r>
            <a:r>
              <a:rPr lang="en-US" baseline="0" dirty="0" smtClean="0">
                <a:sym typeface="Wingdings" panose="05000000000000000000" pitchFamily="2" charset="2"/>
              </a:rPr>
              <a:t> technologies and solutions that host the platforms</a:t>
            </a:r>
          </a:p>
          <a:p>
            <a:pPr marL="171450" indent="-171450">
              <a:buFont typeface="Arial" panose="020B0604020202020204" pitchFamily="34" charset="0"/>
              <a:buChar char="•"/>
            </a:pPr>
            <a:endParaRPr lang="en-US" baseline="0" dirty="0" smtClean="0">
              <a:sym typeface="Wingdings" panose="05000000000000000000" pitchFamily="2" charset="2"/>
            </a:endParaRPr>
          </a:p>
          <a:p>
            <a:pPr marL="0" indent="0">
              <a:buFont typeface="Arial" panose="020B0604020202020204" pitchFamily="34" charset="0"/>
              <a:buNone/>
            </a:pPr>
            <a:r>
              <a:rPr lang="en-US" baseline="0" dirty="0" smtClean="0">
                <a:sym typeface="Wingdings" panose="05000000000000000000" pitchFamily="2" charset="2"/>
              </a:rPr>
              <a:t>In some cases these layers over lap , however this will be an easy way to talk about customer the ever-changing ecosystem around these instances </a:t>
            </a:r>
            <a:endParaRPr lang="en-US" baseline="0" dirty="0">
              <a:sym typeface="Wingdings" panose="05000000000000000000" pitchFamily="2" charset="2"/>
            </a:endParaRPr>
          </a:p>
          <a:p>
            <a:endParaRPr lang="en-US" baseline="0" dirty="0">
              <a:sym typeface="Wingdings" panose="05000000000000000000" pitchFamily="2" charset="2"/>
            </a:endParaRPr>
          </a:p>
          <a:p>
            <a:endParaRPr lang="en-US" baseline="0" dirty="0"/>
          </a:p>
          <a:p>
            <a:endParaRPr lang="en-US" baseline="0" dirty="0"/>
          </a:p>
        </p:txBody>
      </p:sp>
    </p:spTree>
    <p:extLst>
      <p:ext uri="{BB962C8B-B14F-4D97-AF65-F5344CB8AC3E}">
        <p14:creationId xmlns:p14="http://schemas.microsoft.com/office/powerpoint/2010/main" val="157132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r>
              <a:rPr lang="en-US" baseline="0" dirty="0" smtClean="0">
                <a:sym typeface="Wingdings" panose="05000000000000000000" pitchFamily="2" charset="2"/>
              </a:rPr>
              <a:t>The first layer is the instantiation layer – this is where infrastructure interacts with the applications and developers to </a:t>
            </a:r>
            <a:r>
              <a:rPr lang="en-US" baseline="0" dirty="0" err="1" smtClean="0">
                <a:sym typeface="Wingdings" panose="05000000000000000000" pitchFamily="2" charset="2"/>
              </a:rPr>
              <a:t>deplo</a:t>
            </a:r>
            <a:r>
              <a:rPr lang="en-US" baseline="0" dirty="0" smtClean="0">
                <a:sym typeface="Wingdings" panose="05000000000000000000" pitchFamily="2" charset="2"/>
              </a:rPr>
              <a:t>  instances – deploying VMs, deploying containers, or deploying code artifacts. There are 3 major approaches we see at customers:|</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The first approach we see, in the middle top, is the classic service request plus scripting approach - A customer opens a ticket and some process is initiated to deploy something, mostly through a chain of sysadmin activities on workstations/laptops or from a centralized server. The best shops in this mode have moved on to using auto configuration tools like Puppet to create consistency. But we have also seen very manual processes too, including spreadsheets and the like.</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On the left side you have the structured portal. This is where we create a catalog of services , mostly around deploying VMs , and provide access to app/dev stakeholders to create their own instances. This has become a key component in cloud strategies for customers and is core to our EHC cloud solution. This approach is a highly governed model and puts some guardrails on what can be instantiated. App/dev can only deploy the instances and workflows that are provided to them and in most cases changing workflows can involve many stakeholders and interdependencies. </a:t>
            </a:r>
            <a:br>
              <a:rPr lang="en-US" baseline="0" dirty="0" smtClean="0">
                <a:sym typeface="Wingdings" panose="05000000000000000000" pitchFamily="2" charset="2"/>
              </a:rPr>
            </a:br>
            <a:endParaRPr lang="en-US" baseline="0" dirty="0" smtClean="0">
              <a:sym typeface="Wingdings" panose="05000000000000000000" pitchFamily="2" charset="2"/>
            </a:endParaRPr>
          </a:p>
          <a:p>
            <a:pPr marL="685800" lvl="1" indent="-228600">
              <a:buFont typeface="+mj-lt"/>
              <a:buAutoNum type="arabicPeriod"/>
            </a:pPr>
            <a:r>
              <a:rPr lang="en-US" baseline="0" dirty="0" smtClean="0">
                <a:sym typeface="Wingdings" panose="05000000000000000000" pitchFamily="2" charset="2"/>
              </a:rPr>
              <a:t>On the far right side is the 3</a:t>
            </a:r>
            <a:r>
              <a:rPr lang="en-US" baseline="30000" dirty="0" smtClean="0">
                <a:sym typeface="Wingdings" panose="05000000000000000000" pitchFamily="2" charset="2"/>
              </a:rPr>
              <a:t>rd</a:t>
            </a:r>
            <a:r>
              <a:rPr lang="en-US" baseline="0" dirty="0" smtClean="0">
                <a:sym typeface="Wingdings" panose="05000000000000000000" pitchFamily="2" charset="2"/>
              </a:rPr>
              <a:t> major approach – where Continuous integration , continuous delivery tools are chained together to form a pipeline . In this approach the control is given to app/dev to instantiate what they need. All we give to app/dev is a pool of capacity and some APIs. There is still some governance required , especially around security , however it is much more flexible. </a:t>
            </a:r>
          </a:p>
          <a:p>
            <a:pPr marL="685800" lvl="1" indent="-228600">
              <a:buFont typeface="+mj-lt"/>
              <a:buAutoNum type="arabicPeriod"/>
            </a:pPr>
            <a:endParaRPr lang="en-US" baseline="0" dirty="0" smtClean="0">
              <a:sym typeface="Wingdings" panose="05000000000000000000" pitchFamily="2" charset="2"/>
            </a:endParaRPr>
          </a:p>
          <a:p>
            <a:r>
              <a:rPr lang="en-US" baseline="0" dirty="0" smtClean="0">
                <a:sym typeface="Wingdings" panose="05000000000000000000" pitchFamily="2" charset="2"/>
              </a:rPr>
              <a:t>In some cases these can be combined , especially 1 &amp; 2 , in a phased approach to getting to a full self-service catalog. </a:t>
            </a:r>
            <a:endParaRPr lang="en-US" baseline="0" dirty="0">
              <a:sym typeface="Wingdings" panose="05000000000000000000" pitchFamily="2" charset="2"/>
            </a:endParaRPr>
          </a:p>
          <a:p>
            <a:endParaRPr lang="en-US" baseline="0" dirty="0" smtClean="0"/>
          </a:p>
          <a:p>
            <a:r>
              <a:rPr lang="en-US" baseline="0" dirty="0" smtClean="0"/>
              <a:t>Note that you can use any of these instantiation method with any instances  - </a:t>
            </a:r>
            <a:r>
              <a:rPr lang="en-US" baseline="0" dirty="0" err="1" smtClean="0"/>
              <a:t>ie</a:t>
            </a:r>
            <a:r>
              <a:rPr lang="en-US" baseline="0" dirty="0" smtClean="0"/>
              <a:t> CI/CD pipeline with VMs , in fact that’s where CI/CD pipeline started. </a:t>
            </a:r>
            <a:endParaRPr lang="en-US" baseline="0" dirty="0"/>
          </a:p>
        </p:txBody>
      </p:sp>
    </p:spTree>
    <p:extLst>
      <p:ext uri="{BB962C8B-B14F-4D97-AF65-F5344CB8AC3E}">
        <p14:creationId xmlns:p14="http://schemas.microsoft.com/office/powerpoint/2010/main" val="1109326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4.xml"/><Relationship Id="rId4" Type="http://schemas.openxmlformats.org/officeDocument/2006/relationships/image" Target="../media/image3.png"/></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40487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7772" y="1917700"/>
            <a:ext cx="1560285" cy="273734"/>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6033" y="441234"/>
            <a:ext cx="2587752" cy="1554480"/>
          </a:xfrm>
          <a:prstGeom prst="rect">
            <a:avLst/>
          </a:prstGeom>
        </p:spPr>
      </p:pic>
      <p:sp>
        <p:nvSpPr>
          <p:cNvPr id="10" name="Text Placeholder 9"/>
          <p:cNvSpPr>
            <a:spLocks noGrp="1"/>
          </p:cNvSpPr>
          <p:nvPr>
            <p:ph type="body" sz="quarter" idx="10" hasCustomPrompt="1"/>
          </p:nvPr>
        </p:nvSpPr>
        <p:spPr>
          <a:xfrm>
            <a:off x="377370" y="3132662"/>
            <a:ext cx="6545943" cy="962025"/>
          </a:xfrm>
          <a:prstGeom prst="rect">
            <a:avLst/>
          </a:prstGeom>
        </p:spPr>
        <p:txBody>
          <a:bodyPr/>
          <a:lstStyle>
            <a:lvl1pPr marL="0" indent="0">
              <a:buNone/>
              <a:defRPr sz="5200" baseline="0">
                <a:solidFill>
                  <a:schemeClr val="tx2"/>
                </a:solidFill>
                <a:latin typeface="Arial" charset="0"/>
                <a:ea typeface="Arial" charset="0"/>
                <a:cs typeface="Arial" charset="0"/>
              </a:defRPr>
            </a:lvl1pPr>
          </a:lstStyle>
          <a:p>
            <a:pPr lvl="0"/>
            <a:r>
              <a:rPr lang="en-US" dirty="0" smtClean="0"/>
              <a:t>Click to edit title slide</a:t>
            </a:r>
            <a:endParaRPr lang="en-US" dirty="0"/>
          </a:p>
        </p:txBody>
      </p:sp>
    </p:spTree>
    <p:extLst>
      <p:ext uri="{BB962C8B-B14F-4D97-AF65-F5344CB8AC3E}">
        <p14:creationId xmlns:p14="http://schemas.microsoft.com/office/powerpoint/2010/main" val="48949325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741847305"/>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2390126855"/>
      </p:ext>
    </p:extLst>
  </p:cSld>
  <p:clrMapOvr>
    <a:masterClrMapping/>
  </p:clrMapOvr>
  <p:transition spd="med">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512632730"/>
      </p:ext>
    </p:extLst>
  </p:cSld>
  <p:clrMapOvr>
    <a:masterClrMapping/>
  </p:clrMapOvr>
  <p:transition spd="med">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1006347"/>
      </p:ext>
    </p:extLst>
  </p:cSld>
  <p:clrMapOvr>
    <a:masterClrMapping/>
  </p:clrMapOvr>
  <p:transition spd="med">
    <p:wipe dir="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4262362382"/>
      </p:ext>
    </p:extLst>
  </p:cSld>
  <p:clrMapOvr>
    <a:masterClrMapping/>
  </p:clrMapOvr>
  <p:transition spd="med">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547392"/>
      </p:ext>
    </p:extLst>
  </p:cSld>
  <p:clrMapOvr>
    <a:masterClrMapping/>
  </p:clrMapOvr>
  <p:transition spd="med">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411104515"/>
      </p:ext>
    </p:extLst>
  </p:cSld>
  <p:clrMapOvr>
    <a:masterClrMapping/>
  </p:clrMapOvr>
  <p:transition spd="med">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664117"/>
      </p:ext>
    </p:extLst>
  </p:cSld>
  <p:clrMapOvr>
    <a:masterClrMapping/>
  </p:clrMapOvr>
  <p:transition spd="med">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21641423"/>
      </p:ext>
    </p:extLst>
  </p:cSld>
  <p:clrMapOvr>
    <a:masterClrMapping/>
  </p:clrMapOvr>
  <p:transition spd="med">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531068164"/>
      </p:ext>
    </p:extLst>
  </p:cSld>
  <p:clrMapOvr>
    <a:masterClrMapping/>
  </p:clrMapOvr>
  <p:transition spd="med">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107080906"/>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b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9" name="Title 1"/>
          <p:cNvSpPr>
            <a:spLocks noGrp="1"/>
          </p:cNvSpPr>
          <p:nvPr>
            <p:ph type="title" hasCustomPrompt="1"/>
          </p:nvPr>
        </p:nvSpPr>
        <p:spPr>
          <a:xfrm>
            <a:off x="271463" y="268288"/>
            <a:ext cx="7955280" cy="472577"/>
          </a:xfrm>
          <a:prstGeom prst="rect">
            <a:avLst/>
          </a:prstGeom>
        </p:spPr>
        <p:txBody>
          <a:bodyPr lIns="0" rIns="0"/>
          <a:lstStyle>
            <a:lvl1pPr>
              <a:defRPr>
                <a:solidFill>
                  <a:schemeClr val="accent1"/>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528904937"/>
      </p:ext>
    </p:extLst>
  </p:cSld>
  <p:clrMapOvr>
    <a:overrideClrMapping bg1="lt1" tx1="dk1" bg2="lt2" tx2="dk2" accent1="accent1" accent2="accent2" accent3="accent3" accent4="accent4" accent5="accent5" accent6="accent6" hlink="hlink" folHlink="folHlink"/>
  </p:clrMapOvr>
  <p:transition spd="med">
    <p:wipe dir="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473470640"/>
      </p:ext>
    </p:extLst>
  </p:cSld>
  <p:clrMapOvr>
    <a:masterClrMapping/>
  </p:clrMapOvr>
  <p:transition spd="med">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72022233"/>
      </p:ext>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048224668"/>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639646773"/>
      </p:ext>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2147148932"/>
      </p:ext>
    </p:extLst>
  </p:cSld>
  <p:clrMapOvr>
    <a:masterClrMapping/>
  </p:clrMapOvr>
  <p:transition spd="med">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187415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79216437"/>
      </p:ext>
    </p:extLst>
  </p:cSld>
  <p:clrMapOvr>
    <a:masterClrMapping/>
  </p:clrMapOvr>
  <p:transition spd="med">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137802"/>
      </p:ext>
    </p:extLst>
  </p:cSld>
  <p:clrMapOvr>
    <a:masterClrMapping/>
  </p:clrMapOvr>
  <p:transition spd="med">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chemeClr val="tx2"/>
                </a:solidFill>
              </a:defRPr>
            </a:lvl1pPr>
          </a:lstStyle>
          <a:p>
            <a:r>
              <a:rPr lang="en-US" dirty="0"/>
              <a:t>CLICK TO EDIT MASTER TITLE STYLE</a:t>
            </a:r>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50739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99874509"/>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4215404594"/>
      </p:ext>
    </p:extLst>
  </p:cSld>
  <p:clrMapOvr>
    <a:overrideClrMapping bg1="lt1" tx1="dk1" bg2="lt2" tx2="dk2" accent1="accent1" accent2="accent2" accent3="accent3" accent4="accent4" accent5="accent5" accent6="accent6" hlink="hlink" folHlink="folHlink"/>
  </p:clrMapOvr>
  <p:transition spd="med">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471606637"/>
      </p:ext>
    </p:extLst>
  </p:cSld>
  <p:clrMapOvr>
    <a:masterClrMapping/>
  </p:clrMapOvr>
  <p:transition spd="med">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963542028"/>
      </p:ext>
    </p:extLst>
  </p:cSld>
  <p:clrMapOvr>
    <a:masterClrMapping/>
  </p:clrMapOvr>
  <p:transition spd="med">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46043152"/>
      </p:ext>
    </p:extLst>
  </p:cSld>
  <p:clrMapOvr>
    <a:masterClrMapping/>
  </p:clrMapOvr>
  <p:transition spd="med">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596378803"/>
      </p:ext>
    </p:extLst>
  </p:cSld>
  <p:clrMapOvr>
    <a:masterClrMapping/>
  </p:clrMapOvr>
  <p:transition spd="med">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086878139"/>
      </p:ext>
    </p:extLst>
  </p:cSld>
  <p:clrMapOvr>
    <a:masterClrMapping/>
  </p:clrMapOvr>
  <p:transition spd="med">
    <p:wipe dir="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1663214668"/>
      </p:ext>
    </p:extLst>
  </p:cSld>
  <p:clrMapOvr>
    <a:masterClrMapping/>
  </p:clrMapOvr>
  <p:transition spd="med">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34838803"/>
      </p:ext>
    </p:extLst>
  </p:cSld>
  <p:clrMapOvr>
    <a:masterClrMapping/>
  </p:clrMapOvr>
  <p:transition spd="med">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45320188"/>
      </p:ext>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1277227"/>
      </p:ext>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2754034"/>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Logo slide gray">
    <p:spTree>
      <p:nvGrpSpPr>
        <p:cNvPr id="1" name=""/>
        <p:cNvGrpSpPr/>
        <p:nvPr/>
      </p:nvGrpSpPr>
      <p:grpSpPr>
        <a:xfrm>
          <a:off x="0" y="0"/>
          <a:ext cx="0" cy="0"/>
          <a:chOff x="0" y="0"/>
          <a:chExt cx="0" cy="0"/>
        </a:xfrm>
      </p:grpSpPr>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8462" y="2266463"/>
            <a:ext cx="3077307" cy="548194"/>
          </a:xfrm>
          <a:prstGeom prst="rect">
            <a:avLst/>
          </a:prstGeom>
        </p:spPr>
      </p:pic>
    </p:spTree>
    <p:extLst>
      <p:ext uri="{BB962C8B-B14F-4D97-AF65-F5344CB8AC3E}">
        <p14:creationId xmlns:p14="http://schemas.microsoft.com/office/powerpoint/2010/main" val="378150911"/>
      </p:ext>
    </p:extLst>
  </p:cSld>
  <p:clrMapOvr>
    <a:masterClrMapping/>
  </p:clrMapOvr>
  <p:transition spd="med">
    <p:wipe dir="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584569615"/>
      </p:ext>
    </p:extLst>
  </p:cSld>
  <p:clrMapOvr>
    <a:masterClrMapping/>
  </p:clrMapOvr>
  <p:transition spd="med">
    <p:wipe dir="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732603109"/>
      </p:ext>
    </p:extLst>
  </p:cSld>
  <p:clrMapOvr>
    <a:masterClrMapping/>
  </p:clrMapOvr>
  <p:transition spd="med">
    <p:wipe dir="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16014569"/>
      </p:ext>
    </p:extLst>
  </p:cSld>
  <p:clrMapOvr>
    <a:masterClrMapping/>
  </p:clrMapOvr>
  <p:transition spd="med">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1701739688"/>
      </p:ext>
    </p:extLst>
  </p:cSld>
  <p:clrMapOvr>
    <a:masterClrMapping/>
  </p:clrMapOvr>
  <p:transition spd="med">
    <p:wipe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362729"/>
      </p:ext>
    </p:extLst>
  </p:cSld>
  <p:clrMapOvr>
    <a:masterClrMapping/>
  </p:clrMapOvr>
  <p:transition spd="med">
    <p:wipe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075427315"/>
      </p:ext>
    </p:extLst>
  </p:cSld>
  <p:clrMapOvr>
    <a:masterClrMapping/>
  </p:clrMapOvr>
  <p:transition spd="med">
    <p:wipe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467576122"/>
      </p:ext>
    </p:extLst>
  </p:cSld>
  <p:clrMapOvr>
    <a:masterClrMapping/>
  </p:clrMapOvr>
  <p:transition spd="med">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923057119"/>
      </p:ext>
    </p:extLst>
  </p:cSld>
  <p:clrMapOvr>
    <a:masterClrMapping/>
  </p:clrMapOvr>
  <p:transition spd="med">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575849157"/>
      </p:ext>
    </p:extLst>
  </p:cSld>
  <p:clrMapOvr>
    <a:masterClrMapping/>
  </p:clrMapOvr>
  <p:transition spd="med">
    <p:wipe dir="r"/>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00478276"/>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26850139"/>
      </p:ext>
    </p:extLst>
  </p:cSld>
  <p:clrMapOvr>
    <a:masterClrMapping/>
  </p:clrMapOvr>
  <p:transition spd="med">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600839375"/>
      </p:ext>
    </p:extLst>
  </p:cSld>
  <p:clrMapOvr>
    <a:masterClrMapping/>
  </p:clrMapOvr>
  <p:transition spd="med">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526418626"/>
      </p:ext>
    </p:extLst>
  </p:cSld>
  <p:clrMapOvr>
    <a:masterClrMapping/>
  </p:clrMapOvr>
  <p:transition spd="med">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391539073"/>
      </p:ext>
    </p:extLst>
  </p:cSld>
  <p:clrMapOvr>
    <a:masterClrMapping/>
  </p:clrMapOvr>
  <p:transition spd="med">
    <p:wipe dir="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259943863"/>
      </p:ext>
    </p:extLst>
  </p:cSld>
  <p:clrMapOvr>
    <a:masterClrMapping/>
  </p:clrMapOvr>
  <p:transition spd="med">
    <p:wipe dir="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413813242"/>
      </p:ext>
    </p:extLst>
  </p:cSld>
  <p:clrMapOvr>
    <a:masterClrMapping/>
  </p:clrMapOvr>
  <p:transition spd="med">
    <p:wipe dir="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351196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66442837"/>
      </p:ext>
    </p:extLst>
  </p:cSld>
  <p:clrMapOvr>
    <a:masterClrMapping/>
  </p:clrMapOvr>
  <p:transition spd="med">
    <p:wipe dir="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Content with 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755362"/>
            <a:ext cx="7960422" cy="313267"/>
          </a:xfrm>
          <a:prstGeom prst="rect">
            <a:avLst/>
          </a:prstGeom>
        </p:spPr>
        <p:txBody>
          <a:bodyPr lIns="0" rIns="0" anchor="t" anchorCtr="0"/>
          <a:lstStyle>
            <a:lvl1pPr marL="228588" indent="-228588">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7" name="fl" descr="                              Dell - Internal Use - Confidential&#10;"/>
          <p:cNvSpPr txBox="1"/>
          <p:nvPr userDrawn="1"/>
        </p:nvSpPr>
        <p:spPr>
          <a:xfrm>
            <a:off x="998538" y="4833814"/>
            <a:ext cx="1657505" cy="117725"/>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850" b="1" dirty="0">
                <a:solidFill>
                  <a:srgbClr val="FFFFFF"/>
                </a:solidFill>
              </a:rPr>
              <a:t>Dell - Internal Use - Confidential</a:t>
            </a:r>
          </a:p>
        </p:txBody>
      </p:sp>
      <p:pic>
        <p:nvPicPr>
          <p:cNvPr id="11" name="Pictur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201289" y="4838855"/>
            <a:ext cx="675370" cy="120065"/>
          </a:xfrm>
          <a:prstGeom prst="rect">
            <a:avLst/>
          </a:prstGeom>
        </p:spPr>
      </p:pic>
    </p:spTree>
    <p:extLst>
      <p:ext uri="{BB962C8B-B14F-4D97-AF65-F5344CB8AC3E}">
        <p14:creationId xmlns:p14="http://schemas.microsoft.com/office/powerpoint/2010/main" val="1476230312"/>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45270"/>
      </p:ext>
    </p:extLst>
  </p:cSld>
  <p:clrMapOvr>
    <a:masterClrMapping/>
  </p:clrMapOvr>
  <p:transition spd="med">
    <p:wipe dir="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 Blank logo">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48247" y="4861464"/>
            <a:ext cx="373200" cy="2739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fld id="{00000000-1234-1234-1234-123412341234}" type="slidenum">
              <a:rPr lang="en-US" sz="900" kern="0">
                <a:solidFill>
                  <a:srgbClr val="A5A5A5"/>
                </a:solidFill>
                <a:latin typeface="Arial"/>
                <a:ea typeface="Arial"/>
                <a:cs typeface="Arial"/>
                <a:sym typeface="Arial"/>
              </a:rPr>
              <a:pPr fontAlgn="auto">
                <a:spcBef>
                  <a:spcPts val="0"/>
                </a:spcBef>
                <a:spcAft>
                  <a:spcPts val="0"/>
                </a:spcAft>
                <a:buSzPct val="25000"/>
              </a:pPr>
              <a:t>‹#›</a:t>
            </a:fld>
            <a:endParaRPr lang="en-US" sz="900" kern="0">
              <a:solidFill>
                <a:srgbClr val="A5A5A5"/>
              </a:solidFill>
              <a:latin typeface="Arial"/>
              <a:ea typeface="Arial"/>
              <a:cs typeface="Arial"/>
              <a:sym typeface="Arial"/>
            </a:endParaRPr>
          </a:p>
        </p:txBody>
      </p:sp>
    </p:spTree>
    <p:extLst>
      <p:ext uri="{BB962C8B-B14F-4D97-AF65-F5344CB8AC3E}">
        <p14:creationId xmlns:p14="http://schemas.microsoft.com/office/powerpoint/2010/main" val="3936042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39532"/>
      </p:ext>
    </p:extLst>
  </p:cSld>
  <p:clrMapOvr>
    <a:masterClrMapping/>
  </p:clrMapOvr>
  <p:transition spd="med">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66712" y="325445"/>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4" name="Shape 154"/>
          <p:cNvSpPr txBox="1">
            <a:spLocks noGrp="1"/>
          </p:cNvSpPr>
          <p:nvPr>
            <p:ph type="body" idx="1"/>
          </p:nvPr>
        </p:nvSpPr>
        <p:spPr>
          <a:xfrm>
            <a:off x="366712" y="1074745"/>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186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06384"/>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7" name="Shape 157"/>
          <p:cNvSpPr txBox="1">
            <a:spLocks noGrp="1"/>
          </p:cNvSpPr>
          <p:nvPr>
            <p:ph type="body" idx="1"/>
          </p:nvPr>
        </p:nvSpPr>
        <p:spPr>
          <a:xfrm>
            <a:off x="457200" y="772591"/>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533406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Main Page">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113721" y="149927"/>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0" name="Shape 160"/>
          <p:cNvSpPr txBox="1">
            <a:spLocks noGrp="1"/>
          </p:cNvSpPr>
          <p:nvPr>
            <p:ph type="sldNum" idx="12"/>
          </p:nvPr>
        </p:nvSpPr>
        <p:spPr>
          <a:xfrm>
            <a:off x="48247" y="4861464"/>
            <a:ext cx="373200" cy="2739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fld id="{00000000-1234-1234-1234-123412341234}" type="slidenum">
              <a:rPr lang="en-US" sz="900" kern="0">
                <a:solidFill>
                  <a:srgbClr val="A5A5A5"/>
                </a:solidFill>
                <a:latin typeface="Arial"/>
                <a:ea typeface="Arial"/>
                <a:cs typeface="Arial"/>
                <a:sym typeface="Arial"/>
              </a:rPr>
              <a:pPr fontAlgn="auto">
                <a:spcBef>
                  <a:spcPts val="0"/>
                </a:spcBef>
                <a:spcAft>
                  <a:spcPts val="0"/>
                </a:spcAft>
                <a:buSzPct val="25000"/>
              </a:pPr>
              <a:t>‹#›</a:t>
            </a:fld>
            <a:endParaRPr lang="en-US" sz="900" kern="0">
              <a:solidFill>
                <a:srgbClr val="A5A5A5"/>
              </a:solidFill>
              <a:latin typeface="Arial"/>
              <a:ea typeface="Arial"/>
              <a:cs typeface="Arial"/>
              <a:sym typeface="Arial"/>
            </a:endParaRPr>
          </a:p>
        </p:txBody>
      </p:sp>
      <p:sp>
        <p:nvSpPr>
          <p:cNvPr id="161" name="Shape 161"/>
          <p:cNvSpPr txBox="1">
            <a:spLocks noGrp="1"/>
          </p:cNvSpPr>
          <p:nvPr>
            <p:ph type="body" idx="1"/>
          </p:nvPr>
        </p:nvSpPr>
        <p:spPr>
          <a:xfrm>
            <a:off x="114300" y="624372"/>
            <a:ext cx="8796300" cy="2886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2" name="Shape 162"/>
          <p:cNvSpPr/>
          <p:nvPr/>
        </p:nvSpPr>
        <p:spPr>
          <a:xfrm>
            <a:off x="0" y="8"/>
            <a:ext cx="9144000" cy="54000"/>
          </a:xfrm>
          <a:prstGeom prst="rect">
            <a:avLst/>
          </a:prstGeom>
          <a:solidFill>
            <a:srgbClr val="008774"/>
          </a:solidFill>
          <a:ln>
            <a:noFill/>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212516629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37429966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Only">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66725" y="240782"/>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40766941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ext Upper Lef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168" name="Shape 168"/>
          <p:cNvSpPr txBox="1">
            <a:spLocks noGrp="1"/>
          </p:cNvSpPr>
          <p:nvPr>
            <p:ph type="body" idx="1"/>
          </p:nvPr>
        </p:nvSpPr>
        <p:spPr>
          <a:xfrm>
            <a:off x="457210" y="876496"/>
            <a:ext cx="4351200" cy="1890000"/>
          </a:xfrm>
          <a:prstGeom prst="rect">
            <a:avLst/>
          </a:prstGeom>
          <a:noFill/>
          <a:ln>
            <a:noFill/>
          </a:ln>
        </p:spPr>
        <p:txBody>
          <a:bodyPr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633275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7200" y="206384"/>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1" name="Shape 171"/>
          <p:cNvSpPr txBox="1">
            <a:spLocks noGrp="1"/>
          </p:cNvSpPr>
          <p:nvPr>
            <p:ph type="body" idx="1"/>
          </p:nvPr>
        </p:nvSpPr>
        <p:spPr>
          <a:xfrm>
            <a:off x="457200" y="1200150"/>
            <a:ext cx="4038600" cy="3394500"/>
          </a:xfrm>
          <a:prstGeom prst="rect">
            <a:avLst/>
          </a:prstGeom>
          <a:noFill/>
          <a:ln>
            <a:noFill/>
          </a:ln>
        </p:spPr>
        <p:txBody>
          <a:bodyPr lIns="91425" tIns="91425" rIns="91425" bIns="91425" anchor="t" anchorCtr="0"/>
          <a:lstStyle>
            <a:lvl1pPr marL="228600" marR="0" lvl="0" indent="-50800" algn="l" rtl="0">
              <a:spcBef>
                <a:spcPts val="0"/>
              </a:spcBef>
              <a:buClr>
                <a:schemeClr val="dk2"/>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body" idx="2"/>
          </p:nvPr>
        </p:nvSpPr>
        <p:spPr>
          <a:xfrm>
            <a:off x="4648200" y="1200150"/>
            <a:ext cx="4038600" cy="3394500"/>
          </a:xfrm>
          <a:prstGeom prst="rect">
            <a:avLst/>
          </a:prstGeom>
          <a:noFill/>
          <a:ln>
            <a:noFill/>
          </a:ln>
        </p:spPr>
        <p:txBody>
          <a:bodyPr lIns="91425" tIns="91425" rIns="91425" bIns="91425" anchor="t" anchorCtr="0"/>
          <a:lstStyle>
            <a:lvl1pPr marL="228600" marR="0" lvl="0" indent="-50800" algn="l" rtl="0">
              <a:spcBef>
                <a:spcPts val="0"/>
              </a:spcBef>
              <a:buClr>
                <a:schemeClr val="dk2"/>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dt" idx="10"/>
          </p:nvPr>
        </p:nvSpPr>
        <p:spPr>
          <a:xfrm>
            <a:off x="457200" y="4767264"/>
            <a:ext cx="2133600" cy="2739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fontAlgn="auto">
              <a:spcAft>
                <a:spcPts val="0"/>
              </a:spcAft>
            </a:pPr>
            <a:endParaRPr kern="0">
              <a:solidFill>
                <a:srgbClr val="4D4D4D"/>
              </a:solidFill>
            </a:endParaRPr>
          </a:p>
        </p:txBody>
      </p:sp>
      <p:sp>
        <p:nvSpPr>
          <p:cNvPr id="174" name="Shape 174"/>
          <p:cNvSpPr txBox="1">
            <a:spLocks noGrp="1"/>
          </p:cNvSpPr>
          <p:nvPr>
            <p:ph type="ftr" idx="11"/>
          </p:nvPr>
        </p:nvSpPr>
        <p:spPr>
          <a:xfrm>
            <a:off x="3124200" y="4767264"/>
            <a:ext cx="2895600" cy="2739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fontAlgn="auto">
              <a:spcAft>
                <a:spcPts val="0"/>
              </a:spcAft>
            </a:pPr>
            <a:endParaRPr kern="0">
              <a:solidFill>
                <a:srgbClr val="4D4D4D"/>
              </a:solidFill>
            </a:endParaRPr>
          </a:p>
        </p:txBody>
      </p:sp>
      <p:sp>
        <p:nvSpPr>
          <p:cNvPr id="175" name="Shape 175"/>
          <p:cNvSpPr txBox="1">
            <a:spLocks noGrp="1"/>
          </p:cNvSpPr>
          <p:nvPr>
            <p:ph type="sldNum" idx="12"/>
          </p:nvPr>
        </p:nvSpPr>
        <p:spPr>
          <a:xfrm>
            <a:off x="6553200" y="4767264"/>
            <a:ext cx="2133600" cy="2739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fld id="{00000000-1234-1234-1234-123412341234}" type="slidenum">
              <a:rPr lang="en-US" sz="1800" kern="0">
                <a:solidFill>
                  <a:srgbClr val="4D4D4D"/>
                </a:solidFill>
                <a:latin typeface="Arial"/>
                <a:ea typeface="Arial"/>
                <a:cs typeface="Arial"/>
                <a:sym typeface="Arial"/>
              </a:rPr>
              <a:pPr fontAlgn="auto">
                <a:spcBef>
                  <a:spcPts val="0"/>
                </a:spcBef>
                <a:spcAft>
                  <a:spcPts val="0"/>
                </a:spcAft>
                <a:buSzPct val="25000"/>
              </a:pPr>
              <a:t>‹#›</a:t>
            </a:fld>
            <a:endParaRPr lang="en-US" sz="1800" kern="0">
              <a:solidFill>
                <a:srgbClr val="4D4D4D"/>
              </a:solidFill>
              <a:latin typeface="Arial"/>
              <a:ea typeface="Arial"/>
              <a:cs typeface="Arial"/>
              <a:sym typeface="Arial"/>
            </a:endParaRPr>
          </a:p>
        </p:txBody>
      </p:sp>
    </p:spTree>
    <p:extLst>
      <p:ext uri="{BB962C8B-B14F-4D97-AF65-F5344CB8AC3E}">
        <p14:creationId xmlns:p14="http://schemas.microsoft.com/office/powerpoint/2010/main" val="38836719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66725" y="325446"/>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40163851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ext Top Half">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180" name="Shape 180"/>
          <p:cNvSpPr txBox="1">
            <a:spLocks noGrp="1"/>
          </p:cNvSpPr>
          <p:nvPr>
            <p:ph type="body" idx="1"/>
          </p:nvPr>
        </p:nvSpPr>
        <p:spPr>
          <a:xfrm>
            <a:off x="457200" y="876475"/>
            <a:ext cx="8229600" cy="1840200"/>
          </a:xfrm>
          <a:prstGeom prst="rect">
            <a:avLst/>
          </a:prstGeom>
          <a:noFill/>
          <a:ln>
            <a:noFill/>
          </a:ln>
        </p:spPr>
        <p:txBody>
          <a:bodyPr lIns="91425" tIns="91425" rIns="91425" bIns="91425" anchor="t" anchorCtr="0"/>
          <a:lstStyle>
            <a:lvl1pPr marL="342900" marR="0" lvl="0" indent="-381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90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800868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Text Top Three Quarters">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183" name="Shape 183"/>
          <p:cNvSpPr txBox="1">
            <a:spLocks noGrp="1"/>
          </p:cNvSpPr>
          <p:nvPr>
            <p:ph type="body" idx="1"/>
          </p:nvPr>
        </p:nvSpPr>
        <p:spPr>
          <a:xfrm>
            <a:off x="457200" y="876474"/>
            <a:ext cx="8229600" cy="2676000"/>
          </a:xfrm>
          <a:prstGeom prst="rect">
            <a:avLst/>
          </a:prstGeom>
          <a:noFill/>
          <a:ln>
            <a:noFill/>
          </a:ln>
        </p:spPr>
        <p:txBody>
          <a:bodyPr lIns="91425" tIns="91425" rIns="91425" bIns="91425" anchor="t" anchorCtr="0"/>
          <a:lstStyle>
            <a:lvl1pPr marL="342900" marR="0" lvl="0" indent="-381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90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54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6197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028385"/>
      </p:ext>
    </p:extLst>
  </p:cSld>
  <p:clrMapOvr>
    <a:masterClrMapping/>
  </p:clrMapOvr>
  <p:transition spd="med">
    <p:wipe dir="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ext Full Page">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186" name="Shape 186"/>
          <p:cNvSpPr txBox="1">
            <a:spLocks noGrp="1"/>
          </p:cNvSpPr>
          <p:nvPr>
            <p:ph type="body" idx="1"/>
          </p:nvPr>
        </p:nvSpPr>
        <p:spPr>
          <a:xfrm>
            <a:off x="457200" y="876474"/>
            <a:ext cx="8229600" cy="3718200"/>
          </a:xfrm>
          <a:prstGeom prst="rect">
            <a:avLst/>
          </a:prstGeom>
          <a:noFill/>
          <a:ln>
            <a:noFill/>
          </a:ln>
        </p:spPr>
        <p:txBody>
          <a:bodyPr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4089754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33412" y="357187"/>
            <a:ext cx="7877100" cy="857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9" name="Shape 189"/>
          <p:cNvSpPr txBox="1">
            <a:spLocks noGrp="1"/>
          </p:cNvSpPr>
          <p:nvPr>
            <p:ph type="sldNum" idx="12"/>
          </p:nvPr>
        </p:nvSpPr>
        <p:spPr>
          <a:xfrm>
            <a:off x="8801100" y="5010150"/>
            <a:ext cx="122400" cy="123900"/>
          </a:xfrm>
          <a:prstGeom prst="rect">
            <a:avLst/>
          </a:prstGeom>
          <a:noFill/>
          <a:ln>
            <a:noFill/>
          </a:ln>
        </p:spPr>
        <p:txBody>
          <a:bodyPr lIns="34275" tIns="17125" rIns="34275" bIns="17125" anchor="t" anchorCtr="0">
            <a:noAutofit/>
          </a:bodyPr>
          <a:lstStyle/>
          <a:p>
            <a:pPr fontAlgn="auto">
              <a:spcBef>
                <a:spcPts val="0"/>
              </a:spcBef>
              <a:spcAft>
                <a:spcPts val="0"/>
              </a:spcAft>
              <a:buClr>
                <a:srgbClr val="4D4D4D"/>
              </a:buClr>
              <a:buSzPct val="25000"/>
              <a:buFont typeface="Arial"/>
              <a:buNone/>
            </a:pPr>
            <a:fld id="{00000000-1234-1234-1234-123412341234}" type="slidenum">
              <a:rPr lang="en-US" sz="1800" kern="0">
                <a:solidFill>
                  <a:srgbClr val="4D4D4D"/>
                </a:solidFill>
                <a:latin typeface="Arial"/>
                <a:ea typeface="Arial"/>
                <a:cs typeface="Arial"/>
                <a:sym typeface="Arial"/>
              </a:rPr>
              <a:pPr fontAlgn="auto">
                <a:spcBef>
                  <a:spcPts val="0"/>
                </a:spcBef>
                <a:spcAft>
                  <a:spcPts val="0"/>
                </a:spcAft>
                <a:buClr>
                  <a:srgbClr val="4D4D4D"/>
                </a:buClr>
                <a:buSzPct val="25000"/>
                <a:buFont typeface="Arial"/>
                <a:buNone/>
              </a:pPr>
              <a:t>‹#›</a:t>
            </a:fld>
            <a:endParaRPr lang="en-US" sz="1800" kern="0">
              <a:solidFill>
                <a:srgbClr val="4D4D4D"/>
              </a:solidFill>
              <a:latin typeface="Arial"/>
              <a:ea typeface="Arial"/>
              <a:cs typeface="Arial"/>
              <a:sym typeface="Arial"/>
            </a:endParaRPr>
          </a:p>
        </p:txBody>
      </p:sp>
    </p:spTree>
    <p:extLst>
      <p:ext uri="{BB962C8B-B14F-4D97-AF65-F5344CB8AC3E}">
        <p14:creationId xmlns:p14="http://schemas.microsoft.com/office/powerpoint/2010/main" val="11640667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199" y="320037"/>
            <a:ext cx="8229600" cy="3636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92" name="Shape 192"/>
          <p:cNvSpPr txBox="1">
            <a:spLocks noGrp="1"/>
          </p:cNvSpPr>
          <p:nvPr>
            <p:ph type="body" idx="1"/>
          </p:nvPr>
        </p:nvSpPr>
        <p:spPr>
          <a:xfrm>
            <a:off x="457200" y="1108074"/>
            <a:ext cx="8229600" cy="3082800"/>
          </a:xfrm>
          <a:prstGeom prst="rect">
            <a:avLst/>
          </a:prstGeom>
          <a:noFill/>
          <a:ln>
            <a:noFill/>
          </a:ln>
        </p:spPr>
        <p:txBody>
          <a:bodyPr lIns="91425" tIns="91425" rIns="91425" bIns="91425" anchor="t" anchorCtr="0"/>
          <a:lstStyle>
            <a:lvl1pPr marL="3556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62000" marR="0" lvl="1" indent="1270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684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400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972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544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9116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3" name="Shape 19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buClr>
                <a:srgbClr val="4D4D4D"/>
              </a:buClr>
              <a:buFont typeface="Arial"/>
              <a:buNone/>
            </a:pPr>
            <a:endParaRPr sz="1800" kern="0">
              <a:solidFill>
                <a:srgbClr val="FFFFFF"/>
              </a:solidFill>
              <a:latin typeface="Source Sans Pro"/>
              <a:ea typeface="Source Sans Pro"/>
              <a:cs typeface="Source Sans Pro"/>
              <a:sym typeface="Source Sans Pro"/>
            </a:endParaRPr>
          </a:p>
        </p:txBody>
      </p:sp>
      <p:sp>
        <p:nvSpPr>
          <p:cNvPr id="194" name="Shape 194"/>
          <p:cNvSpPr txBox="1"/>
          <p:nvPr/>
        </p:nvSpPr>
        <p:spPr>
          <a:xfrm>
            <a:off x="366712" y="5018448"/>
            <a:ext cx="2274900" cy="92400"/>
          </a:xfrm>
          <a:prstGeom prst="rect">
            <a:avLst/>
          </a:prstGeom>
          <a:noFill/>
          <a:ln>
            <a:noFill/>
          </a:ln>
        </p:spPr>
        <p:txBody>
          <a:bodyPr lIns="0" tIns="0" rIns="0" bIns="0" anchor="t" anchorCtr="0">
            <a:noAutofit/>
          </a:bodyPr>
          <a:lstStyle/>
          <a:p>
            <a:pPr fontAlgn="auto">
              <a:spcBef>
                <a:spcPts val="0"/>
              </a:spcBef>
              <a:spcAft>
                <a:spcPts val="0"/>
              </a:spcAft>
              <a:buClr>
                <a:srgbClr val="7F7F7F"/>
              </a:buClr>
              <a:buSzPct val="25000"/>
              <a:buFont typeface="Arial"/>
              <a:buNone/>
            </a:pPr>
            <a:r>
              <a:rPr lang="en-US" sz="600" kern="0">
                <a:solidFill>
                  <a:srgbClr val="7F7F7F"/>
                </a:solidFill>
                <a:latin typeface="Arial"/>
                <a:ea typeface="Arial"/>
                <a:cs typeface="Arial"/>
                <a:sym typeface="Arial"/>
              </a:rPr>
              <a:t>© Copyright 2015 Pivotal. All rights reserved.</a:t>
            </a:r>
          </a:p>
        </p:txBody>
      </p:sp>
      <p:pic>
        <p:nvPicPr>
          <p:cNvPr id="195" name="Shape 195"/>
          <p:cNvPicPr preferRelativeResize="0"/>
          <p:nvPr/>
        </p:nvPicPr>
        <p:blipFill rotWithShape="1">
          <a:blip r:embed="rId2">
            <a:alphaModFix/>
          </a:blip>
          <a:srcRect/>
          <a:stretch/>
        </p:blipFill>
        <p:spPr>
          <a:xfrm>
            <a:off x="7941732" y="4713966"/>
            <a:ext cx="957300" cy="219600"/>
          </a:xfrm>
          <a:prstGeom prst="rect">
            <a:avLst/>
          </a:prstGeom>
          <a:noFill/>
          <a:ln>
            <a:noFill/>
          </a:ln>
        </p:spPr>
      </p:pic>
      <p:cxnSp>
        <p:nvCxnSpPr>
          <p:cNvPr id="196" name="Shape 196"/>
          <p:cNvCxnSpPr/>
          <p:nvPr/>
        </p:nvCxnSpPr>
        <p:spPr>
          <a:xfrm>
            <a:off x="0" y="885929"/>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461164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366712" y="785820"/>
            <a:ext cx="8410500" cy="3462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2"/>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2"/>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00" name="Shape 200"/>
          <p:cNvSpPr txBox="1">
            <a:spLocks noGrp="1"/>
          </p:cNvSpPr>
          <p:nvPr>
            <p:ph type="body" idx="2"/>
          </p:nvPr>
        </p:nvSpPr>
        <p:spPr>
          <a:xfrm>
            <a:off x="366713" y="1419233"/>
            <a:ext cx="8410500" cy="30384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424924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2_Title with Subtitle and Content">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366712" y="785814"/>
            <a:ext cx="8410500" cy="3462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2"/>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2"/>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2"/>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4" name="Shape 204"/>
          <p:cNvSpPr txBox="1">
            <a:spLocks noGrp="1"/>
          </p:cNvSpPr>
          <p:nvPr>
            <p:ph type="body" idx="2"/>
          </p:nvPr>
        </p:nvSpPr>
        <p:spPr>
          <a:xfrm>
            <a:off x="366713" y="1419224"/>
            <a:ext cx="8410500" cy="3038399"/>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494963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ext Left Half">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457200" y="876474"/>
            <a:ext cx="4038600" cy="3718200"/>
          </a:xfrm>
          <a:prstGeom prst="rect">
            <a:avLst/>
          </a:prstGeom>
          <a:noFill/>
          <a:ln>
            <a:noFill/>
          </a:ln>
        </p:spPr>
        <p:txBody>
          <a:bodyPr lIns="91425" tIns="91425" rIns="91425" bIns="91425" anchor="t" anchorCtr="0"/>
          <a:lstStyle>
            <a:lvl1pPr marL="342900" marR="0" lvl="0" indent="-381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652121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208"/>
        <p:cNvGrpSpPr/>
        <p:nvPr/>
      </p:nvGrpSpPr>
      <p:grpSpPr>
        <a:xfrm>
          <a:off x="0" y="0"/>
          <a:ext cx="0" cy="0"/>
          <a:chOff x="0" y="0"/>
          <a:chExt cx="0" cy="0"/>
        </a:xfrm>
      </p:grpSpPr>
      <p:sp>
        <p:nvSpPr>
          <p:cNvPr id="209" name="Shape 209" descr="P_Teal_KnockOut_RGB.eps"/>
          <p:cNvSpPr/>
          <p:nvPr/>
        </p:nvSpPr>
        <p:spPr>
          <a:xfrm>
            <a:off x="8891502" y="4894964"/>
            <a:ext cx="228300" cy="228300"/>
          </a:xfrm>
          <a:prstGeom prst="rect">
            <a:avLst/>
          </a:prstGeom>
          <a:no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a:cs typeface="Arial"/>
              <a:sym typeface="Arial"/>
            </a:endParaRPr>
          </a:p>
        </p:txBody>
      </p:sp>
      <p:sp>
        <p:nvSpPr>
          <p:cNvPr id="210" name="Shape 210"/>
          <p:cNvSpPr txBox="1"/>
          <p:nvPr/>
        </p:nvSpPr>
        <p:spPr>
          <a:xfrm>
            <a:off x="1" y="4906778"/>
            <a:ext cx="941400" cy="2001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r>
              <a:rPr lang="en-US" sz="700" kern="0">
                <a:solidFill>
                  <a:srgbClr val="9EB2BC"/>
                </a:solidFill>
                <a:latin typeface="Arial"/>
                <a:ea typeface="Arial"/>
                <a:cs typeface="Arial"/>
                <a:sym typeface="Arial"/>
              </a:rPr>
              <a:t>About Pivotal Labs</a:t>
            </a:r>
          </a:p>
        </p:txBody>
      </p:sp>
      <p:sp>
        <p:nvSpPr>
          <p:cNvPr id="211" name="Shape 211"/>
          <p:cNvSpPr txBox="1"/>
          <p:nvPr/>
        </p:nvSpPr>
        <p:spPr>
          <a:xfrm>
            <a:off x="7113282" y="4929980"/>
            <a:ext cx="1717500" cy="153900"/>
          </a:xfrm>
          <a:prstGeom prst="rect">
            <a:avLst/>
          </a:prstGeom>
          <a:noFill/>
          <a:ln>
            <a:noFill/>
          </a:ln>
        </p:spPr>
        <p:txBody>
          <a:bodyPr lIns="0" tIns="0" rIns="0" bIns="0" anchor="t" anchorCtr="0">
            <a:noAutofit/>
          </a:bodyPr>
          <a:lstStyle/>
          <a:p>
            <a:pPr algn="r" fontAlgn="auto">
              <a:spcBef>
                <a:spcPts val="0"/>
              </a:spcBef>
              <a:spcAft>
                <a:spcPts val="0"/>
              </a:spcAft>
              <a:buSzPct val="25000"/>
            </a:pPr>
            <a:r>
              <a:rPr lang="en-US" sz="500" kern="0">
                <a:solidFill>
                  <a:srgbClr val="009A91"/>
                </a:solidFill>
                <a:latin typeface="Arial"/>
                <a:ea typeface="Arial"/>
                <a:cs typeface="Arial"/>
                <a:sym typeface="Arial"/>
              </a:rPr>
              <a:t>pivotal.io</a:t>
            </a:r>
          </a:p>
          <a:p>
            <a:pPr algn="r" fontAlgn="auto">
              <a:spcBef>
                <a:spcPts val="0"/>
              </a:spcBef>
              <a:spcAft>
                <a:spcPts val="0"/>
              </a:spcAft>
              <a:buSzPct val="25000"/>
            </a:pPr>
            <a:r>
              <a:rPr lang="en-US" sz="500" kern="0">
                <a:solidFill>
                  <a:srgbClr val="9EB2BC"/>
                </a:solidFill>
                <a:latin typeface="Arial"/>
                <a:ea typeface="Arial"/>
                <a:cs typeface="Arial"/>
                <a:sym typeface="Arial"/>
              </a:rPr>
              <a:t>© 2015 Pivotal Software, Inc.  All rights reserved</a:t>
            </a:r>
          </a:p>
        </p:txBody>
      </p:sp>
    </p:spTree>
    <p:extLst>
      <p:ext uri="{BB962C8B-B14F-4D97-AF65-F5344CB8AC3E}">
        <p14:creationId xmlns:p14="http://schemas.microsoft.com/office/powerpoint/2010/main" val="42166598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206384"/>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8370629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6_Title only">
    <p:spTree>
      <p:nvGrpSpPr>
        <p:cNvPr id="1" name="Shape 214"/>
        <p:cNvGrpSpPr/>
        <p:nvPr/>
      </p:nvGrpSpPr>
      <p:grpSpPr>
        <a:xfrm>
          <a:off x="0" y="0"/>
          <a:ext cx="0" cy="0"/>
          <a:chOff x="0" y="0"/>
          <a:chExt cx="0" cy="0"/>
        </a:xfrm>
      </p:grpSpPr>
      <p:sp>
        <p:nvSpPr>
          <p:cNvPr id="215" name="Shape 215"/>
          <p:cNvSpPr/>
          <p:nvPr/>
        </p:nvSpPr>
        <p:spPr>
          <a:xfrm>
            <a:off x="0" y="1"/>
            <a:ext cx="9144000" cy="54000"/>
          </a:xfrm>
          <a:prstGeom prst="rect">
            <a:avLst/>
          </a:prstGeom>
          <a:solidFill>
            <a:srgbClr val="008774"/>
          </a:solidFill>
          <a:ln>
            <a:noFill/>
          </a:ln>
        </p:spPr>
        <p:txBody>
          <a:bodyPr lIns="91425" tIns="45700" rIns="91425" bIns="45700" anchor="ctr" anchorCtr="0">
            <a:noAutofit/>
          </a:bodyPr>
          <a:lstStyle/>
          <a:p>
            <a:pPr algn="ctr" fontAlgn="auto">
              <a:spcBef>
                <a:spcPts val="0"/>
              </a:spcBef>
              <a:spcAft>
                <a:spcPts val="0"/>
              </a:spcAft>
              <a:buClr>
                <a:srgbClr val="4D4D4D"/>
              </a:buClr>
              <a:buFont typeface="Arial"/>
              <a:buNone/>
            </a:pPr>
            <a:endParaRPr sz="1800" kern="0">
              <a:solidFill>
                <a:srgbClr val="FFFFFF"/>
              </a:solidFill>
              <a:latin typeface="Arial"/>
              <a:ea typeface="Arial"/>
              <a:cs typeface="Arial"/>
              <a:sym typeface="Arial"/>
            </a:endParaRPr>
          </a:p>
        </p:txBody>
      </p:sp>
      <p:pic>
        <p:nvPicPr>
          <p:cNvPr id="216" name="Shape 216"/>
          <p:cNvPicPr preferRelativeResize="0"/>
          <p:nvPr/>
        </p:nvPicPr>
        <p:blipFill rotWithShape="1">
          <a:blip r:embed="rId2">
            <a:alphaModFix/>
          </a:blip>
          <a:srcRect/>
          <a:stretch/>
        </p:blipFill>
        <p:spPr>
          <a:xfrm>
            <a:off x="8272782" y="4855076"/>
            <a:ext cx="731400" cy="171300"/>
          </a:xfrm>
          <a:prstGeom prst="rect">
            <a:avLst/>
          </a:prstGeom>
          <a:noFill/>
          <a:ln>
            <a:noFill/>
          </a:ln>
        </p:spPr>
      </p:pic>
      <p:sp>
        <p:nvSpPr>
          <p:cNvPr id="217" name="Shape 21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595959"/>
                </a:solidFill>
                <a:latin typeface="Arial"/>
                <a:ea typeface="Arial"/>
                <a:cs typeface="Arial"/>
                <a:sym typeface="Arial"/>
              </a:defRPr>
            </a:lvl1pPr>
            <a:lvl2pPr marL="742950" marR="0" lvl="1" indent="-285750" algn="l" rtl="0">
              <a:spcBef>
                <a:spcPts val="0"/>
              </a:spcBef>
              <a:buClr>
                <a:schemeClr val="dk2"/>
              </a:buClr>
              <a:buFont typeface="Arial"/>
              <a:buNone/>
              <a:defRPr sz="2000" b="0" i="0" u="none" strike="noStrike" cap="none">
                <a:solidFill>
                  <a:schemeClr val="dk1"/>
                </a:solidFill>
                <a:latin typeface="Arial"/>
                <a:ea typeface="Arial"/>
                <a:cs typeface="Arial"/>
                <a:sym typeface="Arial"/>
              </a:defRPr>
            </a:lvl2pPr>
            <a:lvl3pPr marL="1143000" marR="0" lvl="2" indent="-228600" algn="l" rtl="0">
              <a:spcBef>
                <a:spcPts val="0"/>
              </a:spcBef>
              <a:buClr>
                <a:schemeClr val="dk2"/>
              </a:buClr>
              <a:buFont typeface="Arial"/>
              <a:buNone/>
              <a:defRPr sz="1800" b="0" i="0" u="none" strike="noStrike" cap="none">
                <a:solidFill>
                  <a:schemeClr val="dk1"/>
                </a:solidFill>
                <a:latin typeface="Arial"/>
                <a:ea typeface="Arial"/>
                <a:cs typeface="Arial"/>
                <a:sym typeface="Arial"/>
              </a:defRPr>
            </a:lvl3pPr>
            <a:lvl4pPr marL="1600200" marR="0" lvl="3" indent="-228600" algn="l" rtl="0">
              <a:spcBef>
                <a:spcPts val="0"/>
              </a:spcBef>
              <a:buClr>
                <a:schemeClr val="dk2"/>
              </a:buClr>
              <a:buFont typeface="Arial"/>
              <a:buNone/>
              <a:defRPr sz="1600" b="0" i="0" u="none" strike="noStrike" cap="none">
                <a:solidFill>
                  <a:schemeClr val="dk1"/>
                </a:solidFill>
                <a:latin typeface="Arial"/>
                <a:ea typeface="Arial"/>
                <a:cs typeface="Arial"/>
                <a:sym typeface="Arial"/>
              </a:defRPr>
            </a:lvl4pPr>
            <a:lvl5pPr marL="2057400" marR="0" lvl="4" indent="-228600" algn="l" rtl="0">
              <a:spcBef>
                <a:spcPts val="0"/>
              </a:spcBef>
              <a:buClr>
                <a:schemeClr val="dk2"/>
              </a:buClr>
              <a:buFont typeface="Arial"/>
              <a:buNone/>
              <a:defRPr sz="1600" b="0" i="0" u="none" strike="noStrike" cap="none">
                <a:solidFill>
                  <a:schemeClr val="dk1"/>
                </a:solidFill>
                <a:latin typeface="Arial"/>
                <a:ea typeface="Arial"/>
                <a:cs typeface="Arial"/>
                <a:sym typeface="Arial"/>
              </a:defRPr>
            </a:lvl5pPr>
            <a:lvl6pPr marL="2514600" marR="0" lvl="5"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6pPr>
            <a:lvl7pPr marL="2971800" marR="0" lvl="6"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7pPr>
            <a:lvl8pPr marL="3429000" marR="0" lvl="7"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8pPr>
            <a:lvl9pPr marL="3886200" marR="0" lvl="8"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extLst>
      <p:ext uri="{BB962C8B-B14F-4D97-AF65-F5344CB8AC3E}">
        <p14:creationId xmlns:p14="http://schemas.microsoft.com/office/powerpoint/2010/main" val="123620786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1" name="Shape 221"/>
          <p:cNvSpPr txBox="1">
            <a:spLocks noGrp="1"/>
          </p:cNvSpPr>
          <p:nvPr>
            <p:ph type="body" idx="1"/>
          </p:nvPr>
        </p:nvSpPr>
        <p:spPr>
          <a:xfrm>
            <a:off x="311700" y="1152475"/>
            <a:ext cx="3999900" cy="3416400"/>
          </a:xfrm>
          <a:prstGeom prst="rect">
            <a:avLst/>
          </a:prstGeom>
          <a:noFill/>
          <a:ln>
            <a:noFill/>
          </a:ln>
        </p:spPr>
        <p:txBody>
          <a:bodyPr lIns="91425" tIns="91425" rIns="91425" bIns="91425" anchor="t" anchorCtr="0"/>
          <a:lstStyle>
            <a:lvl1pPr marL="228600" marR="0" lvl="0" indent="-139700" algn="l" rtl="0">
              <a:spcBef>
                <a:spcPts val="0"/>
              </a:spcBef>
              <a:buClr>
                <a:schemeClr val="dk2"/>
              </a:buClr>
              <a:buSzPct val="100000"/>
              <a:buFont typeface="Arial"/>
              <a:buChar char="•"/>
              <a:defRPr sz="1400" b="0" i="0" u="none" strike="noStrike" cap="none">
                <a:solidFill>
                  <a:schemeClr val="dk1"/>
                </a:solidFill>
                <a:latin typeface="Arial"/>
                <a:ea typeface="Arial"/>
                <a:cs typeface="Arial"/>
                <a:sym typeface="Arial"/>
              </a:defRPr>
            </a:lvl1pPr>
            <a:lvl2pPr marL="742950" marR="0" lvl="1" indent="-20955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2pPr>
            <a:lvl3pPr marL="1143000" marR="0" lvl="2"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3pPr>
            <a:lvl4pPr marL="1600200" marR="0" lvl="3"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4pPr>
            <a:lvl5pPr marL="2057400" marR="0" lvl="4"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6pPr>
            <a:lvl7pPr marL="2971800" marR="0" lvl="6"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7pPr>
            <a:lvl8pPr marL="3429000" marR="0" lvl="7"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8pPr>
            <a:lvl9pPr marL="3886200" marR="0" lvl="8"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2" name="Shape 222"/>
          <p:cNvSpPr txBox="1">
            <a:spLocks noGrp="1"/>
          </p:cNvSpPr>
          <p:nvPr>
            <p:ph type="body" idx="2"/>
          </p:nvPr>
        </p:nvSpPr>
        <p:spPr>
          <a:xfrm>
            <a:off x="4832400" y="1152475"/>
            <a:ext cx="3999900" cy="3416400"/>
          </a:xfrm>
          <a:prstGeom prst="rect">
            <a:avLst/>
          </a:prstGeom>
          <a:noFill/>
          <a:ln>
            <a:noFill/>
          </a:ln>
        </p:spPr>
        <p:txBody>
          <a:bodyPr lIns="91425" tIns="91425" rIns="91425" bIns="91425" anchor="t" anchorCtr="0"/>
          <a:lstStyle>
            <a:lvl1pPr marL="228600" marR="0" lvl="0" indent="-139700" algn="l" rtl="0">
              <a:spcBef>
                <a:spcPts val="0"/>
              </a:spcBef>
              <a:buClr>
                <a:schemeClr val="dk2"/>
              </a:buClr>
              <a:buSzPct val="100000"/>
              <a:buFont typeface="Arial"/>
              <a:buChar char="•"/>
              <a:defRPr sz="1400" b="0" i="0" u="none" strike="noStrike" cap="none">
                <a:solidFill>
                  <a:schemeClr val="dk1"/>
                </a:solidFill>
                <a:latin typeface="Arial"/>
                <a:ea typeface="Arial"/>
                <a:cs typeface="Arial"/>
                <a:sym typeface="Arial"/>
              </a:defRPr>
            </a:lvl1pPr>
            <a:lvl2pPr marL="742950" marR="0" lvl="1" indent="-20955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2pPr>
            <a:lvl3pPr marL="1143000" marR="0" lvl="2"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3pPr>
            <a:lvl4pPr marL="1600200" marR="0" lvl="3"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4pPr>
            <a:lvl5pPr marL="2057400" marR="0" lvl="4" indent="-152400" algn="l" rtl="0">
              <a:spcBef>
                <a:spcPts val="0"/>
              </a:spcBef>
              <a:buClr>
                <a:schemeClr val="dk2"/>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6pPr>
            <a:lvl7pPr marL="2971800" marR="0" lvl="6"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7pPr>
            <a:lvl8pPr marL="3429000" marR="0" lvl="7"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8pPr>
            <a:lvl9pPr marL="3886200" marR="0" lvl="8" indent="-152400" algn="l" rtl="0">
              <a:spcBef>
                <a:spcPts val="0"/>
              </a:spcBef>
              <a:buClr>
                <a:schemeClr val="dk1"/>
              </a:buClr>
              <a:buSzPct val="1000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fontAlgn="auto">
              <a:spcBef>
                <a:spcPts val="0"/>
              </a:spcBef>
              <a:spcAft>
                <a:spcPts val="0"/>
              </a:spcAft>
              <a:buClr>
                <a:srgbClr val="4D4D4D"/>
              </a:buClr>
              <a:buSzPct val="25000"/>
              <a:buFont typeface="Arial"/>
              <a:buNone/>
            </a:pPr>
            <a:fld id="{00000000-1234-1234-1234-123412341234}" type="slidenum">
              <a:rPr lang="en-US" sz="1800" kern="0">
                <a:solidFill>
                  <a:srgbClr val="4D4D4D"/>
                </a:solidFill>
                <a:latin typeface="Arial"/>
                <a:ea typeface="Arial"/>
                <a:cs typeface="Arial"/>
                <a:sym typeface="Arial"/>
              </a:rPr>
              <a:pPr fontAlgn="auto">
                <a:spcBef>
                  <a:spcPts val="0"/>
                </a:spcBef>
                <a:spcAft>
                  <a:spcPts val="0"/>
                </a:spcAft>
                <a:buClr>
                  <a:srgbClr val="4D4D4D"/>
                </a:buClr>
                <a:buSzPct val="25000"/>
                <a:buFont typeface="Arial"/>
                <a:buNone/>
              </a:pPr>
              <a:t>‹#›</a:t>
            </a:fld>
            <a:endParaRPr lang="en-US" sz="1800" kern="0">
              <a:solidFill>
                <a:srgbClr val="4D4D4D"/>
              </a:solidFill>
              <a:latin typeface="Arial"/>
              <a:ea typeface="Arial"/>
              <a:cs typeface="Arial"/>
              <a:sym typeface="Arial"/>
            </a:endParaRPr>
          </a:p>
        </p:txBody>
      </p:sp>
    </p:spTree>
    <p:extLst>
      <p:ext uri="{BB962C8B-B14F-4D97-AF65-F5344CB8AC3E}">
        <p14:creationId xmlns:p14="http://schemas.microsoft.com/office/powerpoint/2010/main" val="797656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Carbo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2247"/>
      </p:ext>
    </p:extLst>
  </p:cSld>
  <p:clrMapOvr>
    <a:masterClrMapping/>
  </p:clrMapOvr>
  <p:transition spd="med">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24"/>
        <p:cNvGrpSpPr/>
        <p:nvPr/>
      </p:nvGrpSpPr>
      <p:grpSpPr>
        <a:xfrm>
          <a:off x="0" y="0"/>
          <a:ext cx="0" cy="0"/>
          <a:chOff x="0" y="0"/>
          <a:chExt cx="0" cy="0"/>
        </a:xfrm>
      </p:grpSpPr>
    </p:spTree>
    <p:extLst>
      <p:ext uri="{BB962C8B-B14F-4D97-AF65-F5344CB8AC3E}">
        <p14:creationId xmlns:p14="http://schemas.microsoft.com/office/powerpoint/2010/main" val="28662654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Slide">
    <p:spTree>
      <p:nvGrpSpPr>
        <p:cNvPr id="1" name="Shape 225"/>
        <p:cNvGrpSpPr/>
        <p:nvPr/>
      </p:nvGrpSpPr>
      <p:grpSpPr>
        <a:xfrm>
          <a:off x="0" y="0"/>
          <a:ext cx="0" cy="0"/>
          <a:chOff x="0" y="0"/>
          <a:chExt cx="0" cy="0"/>
        </a:xfrm>
      </p:grpSpPr>
      <p:sp>
        <p:nvSpPr>
          <p:cNvPr id="226" name="Shape 226"/>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pic>
        <p:nvPicPr>
          <p:cNvPr id="227" name="Shape 227" descr="BeBold_Coverpage_1.jpg"/>
          <p:cNvPicPr preferRelativeResize="0"/>
          <p:nvPr/>
        </p:nvPicPr>
        <p:blipFill rotWithShape="1">
          <a:blip r:embed="rId2">
            <a:alphaModFix/>
          </a:blip>
          <a:srcRect t="2591"/>
          <a:stretch/>
        </p:blipFill>
        <p:spPr>
          <a:xfrm>
            <a:off x="0" y="0"/>
            <a:ext cx="9144000" cy="5010300"/>
          </a:xfrm>
          <a:prstGeom prst="rect">
            <a:avLst/>
          </a:prstGeom>
          <a:noFill/>
          <a:ln>
            <a:noFill/>
          </a:ln>
        </p:spPr>
      </p:pic>
      <p:sp>
        <p:nvSpPr>
          <p:cNvPr id="228" name="Shape 228"/>
          <p:cNvSpPr/>
          <p:nvPr/>
        </p:nvSpPr>
        <p:spPr>
          <a:xfrm>
            <a:off x="0" y="4629158"/>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pPr>
            <a:endParaRPr sz="1800" kern="0">
              <a:solidFill>
                <a:srgbClr val="FFFFFF"/>
              </a:solidFill>
              <a:latin typeface="Arial"/>
              <a:ea typeface="Arial"/>
              <a:cs typeface="Arial"/>
              <a:sym typeface="Arial"/>
            </a:endParaRPr>
          </a:p>
        </p:txBody>
      </p:sp>
      <p:pic>
        <p:nvPicPr>
          <p:cNvPr id="229" name="Shape 229" descr="Pivotal_White.png"/>
          <p:cNvPicPr preferRelativeResize="0"/>
          <p:nvPr/>
        </p:nvPicPr>
        <p:blipFill rotWithShape="1">
          <a:blip r:embed="rId3">
            <a:alphaModFix/>
          </a:blip>
          <a:srcRect l="20054" t="21654" r="18524" b="26492"/>
          <a:stretch/>
        </p:blipFill>
        <p:spPr>
          <a:xfrm>
            <a:off x="7926754" y="4642512"/>
            <a:ext cx="997200" cy="329700"/>
          </a:xfrm>
          <a:prstGeom prst="rect">
            <a:avLst/>
          </a:prstGeom>
          <a:noFill/>
          <a:ln>
            <a:noFill/>
          </a:ln>
        </p:spPr>
      </p:pic>
    </p:spTree>
    <p:extLst>
      <p:ext uri="{BB962C8B-B14F-4D97-AF65-F5344CB8AC3E}">
        <p14:creationId xmlns:p14="http://schemas.microsoft.com/office/powerpoint/2010/main" val="23398328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30"/>
        <p:cNvGrpSpPr/>
        <p:nvPr/>
      </p:nvGrpSpPr>
      <p:grpSpPr>
        <a:xfrm>
          <a:off x="0" y="0"/>
          <a:ext cx="0" cy="0"/>
          <a:chOff x="0" y="0"/>
          <a:chExt cx="0" cy="0"/>
        </a:xfrm>
      </p:grpSpPr>
      <p:sp>
        <p:nvSpPr>
          <p:cNvPr id="231" name="Shape 231"/>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32" name="Shape 232"/>
          <p:cNvSpPr txBox="1">
            <a:spLocks noGrp="1"/>
          </p:cNvSpPr>
          <p:nvPr>
            <p:ph type="ctrTitle"/>
          </p:nvPr>
        </p:nvSpPr>
        <p:spPr>
          <a:xfrm>
            <a:off x="890584" y="1815034"/>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3" name="Shape 233"/>
          <p:cNvSpPr txBox="1">
            <a:spLocks noGrp="1"/>
          </p:cNvSpPr>
          <p:nvPr>
            <p:ph type="subTitle" idx="1"/>
          </p:nvPr>
        </p:nvSpPr>
        <p:spPr>
          <a:xfrm>
            <a:off x="890587" y="2411127"/>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rgbClr val="33928A"/>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234" name="Shape 234"/>
          <p:cNvSpPr txBox="1">
            <a:spLocks noGrp="1"/>
          </p:cNvSpPr>
          <p:nvPr>
            <p:ph type="body" idx="2"/>
          </p:nvPr>
        </p:nvSpPr>
        <p:spPr>
          <a:xfrm>
            <a:off x="890586" y="2993964"/>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7668549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35"/>
        <p:cNvGrpSpPr/>
        <p:nvPr/>
      </p:nvGrpSpPr>
      <p:grpSpPr>
        <a:xfrm>
          <a:off x="0" y="0"/>
          <a:ext cx="0" cy="0"/>
          <a:chOff x="0" y="0"/>
          <a:chExt cx="0" cy="0"/>
        </a:xfrm>
      </p:grpSpPr>
      <p:sp>
        <p:nvSpPr>
          <p:cNvPr id="236" name="Shape 236"/>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37" name="Shape 237"/>
          <p:cNvSpPr txBox="1">
            <a:spLocks noGrp="1"/>
          </p:cNvSpPr>
          <p:nvPr>
            <p:ph type="ctrTitle"/>
          </p:nvPr>
        </p:nvSpPr>
        <p:spPr>
          <a:xfrm>
            <a:off x="890584" y="1813524"/>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8" name="Shape 238"/>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239" name="Shape 239"/>
          <p:cNvSpPr txBox="1">
            <a:spLocks noGrp="1"/>
          </p:cNvSpPr>
          <p:nvPr>
            <p:ph type="body" idx="2"/>
          </p:nvPr>
        </p:nvSpPr>
        <p:spPr>
          <a:xfrm>
            <a:off x="890586" y="2992452"/>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0" name="Shape 240"/>
          <p:cNvSpPr/>
          <p:nvPr/>
        </p:nvSpPr>
        <p:spPr>
          <a:xfrm>
            <a:off x="0" y="4629158"/>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pPr>
            <a:endParaRPr sz="1800" kern="0">
              <a:solidFill>
                <a:srgbClr val="FFFFFF"/>
              </a:solidFill>
              <a:latin typeface="Arial"/>
              <a:ea typeface="Arial"/>
              <a:cs typeface="Arial"/>
              <a:sym typeface="Arial"/>
            </a:endParaRPr>
          </a:p>
        </p:txBody>
      </p:sp>
      <p:pic>
        <p:nvPicPr>
          <p:cNvPr id="241" name="Shape 241"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extLst>
      <p:ext uri="{BB962C8B-B14F-4D97-AF65-F5344CB8AC3E}">
        <p14:creationId xmlns:p14="http://schemas.microsoft.com/office/powerpoint/2010/main" val="445094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2_Divider">
    <p:spTree>
      <p:nvGrpSpPr>
        <p:cNvPr id="1" name="Shape 242"/>
        <p:cNvGrpSpPr/>
        <p:nvPr/>
      </p:nvGrpSpPr>
      <p:grpSpPr>
        <a:xfrm>
          <a:off x="0" y="0"/>
          <a:ext cx="0" cy="0"/>
          <a:chOff x="0" y="0"/>
          <a:chExt cx="0" cy="0"/>
        </a:xfrm>
      </p:grpSpPr>
      <p:sp>
        <p:nvSpPr>
          <p:cNvPr id="243" name="Shape 243"/>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44" name="Shape 244"/>
          <p:cNvSpPr txBox="1"/>
          <p:nvPr/>
        </p:nvSpPr>
        <p:spPr>
          <a:xfrm flipH="1">
            <a:off x="8553450" y="5021505"/>
            <a:ext cx="533400" cy="123000"/>
          </a:xfrm>
          <a:prstGeom prst="rect">
            <a:avLst/>
          </a:prstGeom>
          <a:noFill/>
          <a:ln>
            <a:noFill/>
          </a:ln>
        </p:spPr>
        <p:txBody>
          <a:bodyPr lIns="0" tIns="0" rIns="0" bIns="0" anchor="t" anchorCtr="0">
            <a:noAutofit/>
          </a:bodyPr>
          <a:lstStyle/>
          <a:p>
            <a:pPr algn="r" fontAlgn="auto">
              <a:spcBef>
                <a:spcPts val="0"/>
              </a:spcBef>
              <a:spcAft>
                <a:spcPts val="0"/>
              </a:spcAft>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fontAlgn="auto">
                <a:spcBef>
                  <a:spcPts val="0"/>
                </a:spcBef>
                <a:spcAft>
                  <a:spcPts val="0"/>
                </a:spcAft>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245" name="Shape 245"/>
          <p:cNvSpPr txBox="1"/>
          <p:nvPr/>
        </p:nvSpPr>
        <p:spPr>
          <a:xfrm>
            <a:off x="365136" y="5025762"/>
            <a:ext cx="2274900" cy="99900"/>
          </a:xfrm>
          <a:prstGeom prst="rect">
            <a:avLst/>
          </a:prstGeom>
          <a:noFill/>
          <a:ln>
            <a:noFill/>
          </a:ln>
        </p:spPr>
        <p:txBody>
          <a:bodyPr lIns="0" tIns="0" rIns="0" bIns="0" anchor="t" anchorCtr="0">
            <a:noAutofit/>
          </a:bodyPr>
          <a:lstStyle/>
          <a:p>
            <a:pPr fontAlgn="auto">
              <a:spcBef>
                <a:spcPts val="0"/>
              </a:spcBef>
              <a:spcAft>
                <a:spcPts val="0"/>
              </a:spcAft>
              <a:buClr>
                <a:srgbClr val="7F7F7F"/>
              </a:buClr>
              <a:buSzPct val="25000"/>
              <a:buFont typeface="Arial"/>
              <a:buNone/>
            </a:pPr>
            <a:r>
              <a:rPr lang="en-US" sz="650" kern="0">
                <a:solidFill>
                  <a:srgbClr val="7F7F7F"/>
                </a:solidFill>
                <a:latin typeface="Arial"/>
                <a:ea typeface="Arial"/>
                <a:cs typeface="Arial"/>
                <a:sym typeface="Arial"/>
              </a:rPr>
              <a:t>Pivotal Confidential–Internal Use Only</a:t>
            </a:r>
          </a:p>
        </p:txBody>
      </p:sp>
      <p:pic>
        <p:nvPicPr>
          <p:cNvPr id="246" name="Shape 246" descr="Pivotal_White.png"/>
          <p:cNvPicPr preferRelativeResize="0"/>
          <p:nvPr/>
        </p:nvPicPr>
        <p:blipFill rotWithShape="1">
          <a:blip r:embed="rId2">
            <a:alphaModFix/>
          </a:blip>
          <a:srcRect l="20054" t="21654" r="18524" b="26492"/>
          <a:stretch/>
        </p:blipFill>
        <p:spPr>
          <a:xfrm>
            <a:off x="1687234" y="1328883"/>
            <a:ext cx="5842500" cy="1931400"/>
          </a:xfrm>
          <a:prstGeom prst="rect">
            <a:avLst/>
          </a:prstGeom>
          <a:noFill/>
          <a:ln>
            <a:noFill/>
          </a:ln>
        </p:spPr>
      </p:pic>
    </p:spTree>
    <p:extLst>
      <p:ext uri="{BB962C8B-B14F-4D97-AF65-F5344CB8AC3E}">
        <p14:creationId xmlns:p14="http://schemas.microsoft.com/office/powerpoint/2010/main" val="204187835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3_Divider">
    <p:spTree>
      <p:nvGrpSpPr>
        <p:cNvPr id="1" name="Shape 247"/>
        <p:cNvGrpSpPr/>
        <p:nvPr/>
      </p:nvGrpSpPr>
      <p:grpSpPr>
        <a:xfrm>
          <a:off x="0" y="0"/>
          <a:ext cx="0" cy="0"/>
          <a:chOff x="0" y="0"/>
          <a:chExt cx="0" cy="0"/>
        </a:xfrm>
      </p:grpSpPr>
      <p:sp>
        <p:nvSpPr>
          <p:cNvPr id="248" name="Shape 248"/>
          <p:cNvSpPr/>
          <p:nvPr/>
        </p:nvSpPr>
        <p:spPr>
          <a:xfrm>
            <a:off x="0" y="0"/>
            <a:ext cx="9144000" cy="5143500"/>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49" name="Shape 249"/>
          <p:cNvSpPr txBox="1"/>
          <p:nvPr/>
        </p:nvSpPr>
        <p:spPr>
          <a:xfrm flipH="1">
            <a:off x="8553450" y="5021505"/>
            <a:ext cx="533400" cy="123000"/>
          </a:xfrm>
          <a:prstGeom prst="rect">
            <a:avLst/>
          </a:prstGeom>
          <a:noFill/>
          <a:ln>
            <a:noFill/>
          </a:ln>
        </p:spPr>
        <p:txBody>
          <a:bodyPr lIns="0" tIns="0" rIns="0" bIns="0" anchor="t" anchorCtr="0">
            <a:noAutofit/>
          </a:bodyPr>
          <a:lstStyle/>
          <a:p>
            <a:pPr algn="r" fontAlgn="auto">
              <a:spcBef>
                <a:spcPts val="0"/>
              </a:spcBef>
              <a:spcAft>
                <a:spcPts val="0"/>
              </a:spcAft>
              <a:buClr>
                <a:srgbClr val="BFBFBF"/>
              </a:buClr>
              <a:buSzPct val="25000"/>
              <a:buFont typeface="Arial"/>
              <a:buNone/>
            </a:pPr>
            <a:fld id="{00000000-1234-1234-1234-123412341234}" type="slidenum">
              <a:rPr lang="en-US" sz="800" kern="0">
                <a:solidFill>
                  <a:srgbClr val="BFBFBF"/>
                </a:solidFill>
                <a:latin typeface="Arial"/>
                <a:ea typeface="Arial"/>
                <a:cs typeface="Arial"/>
                <a:sym typeface="Arial"/>
              </a:rPr>
              <a:pPr algn="r" fontAlgn="auto">
                <a:spcBef>
                  <a:spcPts val="0"/>
                </a:spcBef>
                <a:spcAft>
                  <a:spcPts val="0"/>
                </a:spcAft>
                <a:buClr>
                  <a:srgbClr val="BFBFBF"/>
                </a:buClr>
                <a:buSzPct val="25000"/>
                <a:buFont typeface="Arial"/>
                <a:buNone/>
              </a:pPr>
              <a:t>‹#›</a:t>
            </a:fld>
            <a:endParaRPr lang="en-US" sz="800" kern="0">
              <a:solidFill>
                <a:srgbClr val="BFBFBF"/>
              </a:solidFill>
              <a:latin typeface="Arial"/>
              <a:ea typeface="Arial"/>
              <a:cs typeface="Arial"/>
              <a:sym typeface="Arial"/>
            </a:endParaRPr>
          </a:p>
        </p:txBody>
      </p:sp>
      <p:sp>
        <p:nvSpPr>
          <p:cNvPr id="250" name="Shape 250"/>
          <p:cNvSpPr txBox="1"/>
          <p:nvPr/>
        </p:nvSpPr>
        <p:spPr>
          <a:xfrm>
            <a:off x="365136" y="5025762"/>
            <a:ext cx="2274900" cy="99900"/>
          </a:xfrm>
          <a:prstGeom prst="rect">
            <a:avLst/>
          </a:prstGeom>
          <a:noFill/>
          <a:ln>
            <a:noFill/>
          </a:ln>
        </p:spPr>
        <p:txBody>
          <a:bodyPr lIns="0" tIns="0" rIns="0" bIns="0" anchor="t" anchorCtr="0">
            <a:noAutofit/>
          </a:bodyPr>
          <a:lstStyle/>
          <a:p>
            <a:pPr fontAlgn="auto">
              <a:spcBef>
                <a:spcPts val="0"/>
              </a:spcBef>
              <a:spcAft>
                <a:spcPts val="0"/>
              </a:spcAft>
              <a:buClr>
                <a:srgbClr val="BFBFBF"/>
              </a:buClr>
              <a:buSzPct val="25000"/>
              <a:buFont typeface="Arial"/>
              <a:buNone/>
            </a:pPr>
            <a:r>
              <a:rPr lang="en-US" sz="650" kern="0">
                <a:solidFill>
                  <a:srgbClr val="BFBFBF"/>
                </a:solidFill>
                <a:latin typeface="Arial"/>
                <a:ea typeface="Arial"/>
                <a:cs typeface="Arial"/>
                <a:sym typeface="Arial"/>
              </a:rPr>
              <a:t>Pivotal Confidential–Internal Use Only</a:t>
            </a:r>
          </a:p>
        </p:txBody>
      </p:sp>
      <p:pic>
        <p:nvPicPr>
          <p:cNvPr id="251" name="Shape 251" descr="Pivotal_White.png"/>
          <p:cNvPicPr preferRelativeResize="0"/>
          <p:nvPr/>
        </p:nvPicPr>
        <p:blipFill rotWithShape="1">
          <a:blip r:embed="rId2">
            <a:alphaModFix/>
          </a:blip>
          <a:srcRect l="20054" t="21654" r="18524" b="26492"/>
          <a:stretch/>
        </p:blipFill>
        <p:spPr>
          <a:xfrm>
            <a:off x="1687234" y="1328883"/>
            <a:ext cx="5842500" cy="1931400"/>
          </a:xfrm>
          <a:prstGeom prst="rect">
            <a:avLst/>
          </a:prstGeom>
          <a:noFill/>
          <a:ln>
            <a:noFill/>
          </a:ln>
        </p:spPr>
      </p:pic>
    </p:spTree>
    <p:extLst>
      <p:ext uri="{BB962C8B-B14F-4D97-AF65-F5344CB8AC3E}">
        <p14:creationId xmlns:p14="http://schemas.microsoft.com/office/powerpoint/2010/main" val="51280495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wo Columns">
    <p:spTree>
      <p:nvGrpSpPr>
        <p:cNvPr id="1" name="Shape 252"/>
        <p:cNvGrpSpPr/>
        <p:nvPr/>
      </p:nvGrpSpPr>
      <p:grpSpPr>
        <a:xfrm>
          <a:off x="0" y="0"/>
          <a:ext cx="0" cy="0"/>
          <a:chOff x="0" y="0"/>
          <a:chExt cx="0" cy="0"/>
        </a:xfrm>
      </p:grpSpPr>
    </p:spTree>
    <p:extLst>
      <p:ext uri="{BB962C8B-B14F-4D97-AF65-F5344CB8AC3E}">
        <p14:creationId xmlns:p14="http://schemas.microsoft.com/office/powerpoint/2010/main" val="33529943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253"/>
        <p:cNvGrpSpPr/>
        <p:nvPr/>
      </p:nvGrpSpPr>
      <p:grpSpPr>
        <a:xfrm>
          <a:off x="0" y="0"/>
          <a:ext cx="0" cy="0"/>
          <a:chOff x="0" y="0"/>
          <a:chExt cx="0" cy="0"/>
        </a:xfrm>
      </p:grpSpPr>
      <p:sp>
        <p:nvSpPr>
          <p:cNvPr id="254" name="Shape 254"/>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55" name="Shape 255"/>
          <p:cNvSpPr/>
          <p:nvPr/>
        </p:nvSpPr>
        <p:spPr>
          <a:xfrm>
            <a:off x="0" y="4629158"/>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pPr>
            <a:endParaRPr sz="1800" kern="0">
              <a:solidFill>
                <a:srgbClr val="FFFFFF"/>
              </a:solidFill>
              <a:latin typeface="Arial"/>
              <a:ea typeface="Arial"/>
              <a:cs typeface="Arial"/>
              <a:sym typeface="Arial"/>
            </a:endParaRPr>
          </a:p>
        </p:txBody>
      </p:sp>
      <p:sp>
        <p:nvSpPr>
          <p:cNvPr id="256" name="Shape 256"/>
          <p:cNvSpPr txBox="1"/>
          <p:nvPr/>
        </p:nvSpPr>
        <p:spPr>
          <a:xfrm flipH="1">
            <a:off x="8553450" y="5021505"/>
            <a:ext cx="533400" cy="123000"/>
          </a:xfrm>
          <a:prstGeom prst="rect">
            <a:avLst/>
          </a:prstGeom>
          <a:noFill/>
          <a:ln>
            <a:noFill/>
          </a:ln>
        </p:spPr>
        <p:txBody>
          <a:bodyPr lIns="0" tIns="0" rIns="0" bIns="0" anchor="t" anchorCtr="0">
            <a:noAutofit/>
          </a:bodyPr>
          <a:lstStyle/>
          <a:p>
            <a:pPr algn="r" fontAlgn="auto">
              <a:spcBef>
                <a:spcPts val="0"/>
              </a:spcBef>
              <a:spcAft>
                <a:spcPts val="0"/>
              </a:spcAft>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fontAlgn="auto">
                <a:spcBef>
                  <a:spcPts val="0"/>
                </a:spcBef>
                <a:spcAft>
                  <a:spcPts val="0"/>
                </a:spcAft>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257" name="Shape 257"/>
          <p:cNvSpPr txBox="1"/>
          <p:nvPr/>
        </p:nvSpPr>
        <p:spPr>
          <a:xfrm>
            <a:off x="365136" y="5025762"/>
            <a:ext cx="2274900" cy="99900"/>
          </a:xfrm>
          <a:prstGeom prst="rect">
            <a:avLst/>
          </a:prstGeom>
          <a:noFill/>
          <a:ln>
            <a:noFill/>
          </a:ln>
        </p:spPr>
        <p:txBody>
          <a:bodyPr lIns="0" tIns="0" rIns="0" bIns="0" anchor="t" anchorCtr="0">
            <a:noAutofit/>
          </a:bodyPr>
          <a:lstStyle/>
          <a:p>
            <a:pPr fontAlgn="auto">
              <a:spcBef>
                <a:spcPts val="0"/>
              </a:spcBef>
              <a:spcAft>
                <a:spcPts val="0"/>
              </a:spcAft>
              <a:buClr>
                <a:srgbClr val="7F7F7F"/>
              </a:buClr>
              <a:buSzPct val="25000"/>
              <a:buFont typeface="Arial"/>
              <a:buNone/>
            </a:pPr>
            <a:r>
              <a:rPr lang="en-US" sz="650" kern="0">
                <a:solidFill>
                  <a:srgbClr val="7F7F7F"/>
                </a:solidFill>
                <a:latin typeface="Arial"/>
                <a:ea typeface="Arial"/>
                <a:cs typeface="Arial"/>
                <a:sym typeface="Arial"/>
              </a:rPr>
              <a:t>Pivotal Confidential–Internal Use Only</a:t>
            </a:r>
          </a:p>
        </p:txBody>
      </p:sp>
      <p:pic>
        <p:nvPicPr>
          <p:cNvPr id="258" name="Shape 258"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extLst>
      <p:ext uri="{BB962C8B-B14F-4D97-AF65-F5344CB8AC3E}">
        <p14:creationId xmlns:p14="http://schemas.microsoft.com/office/powerpoint/2010/main" val="71737930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59"/>
        <p:cNvGrpSpPr/>
        <p:nvPr/>
      </p:nvGrpSpPr>
      <p:grpSpPr>
        <a:xfrm>
          <a:off x="0" y="0"/>
          <a:ext cx="0" cy="0"/>
          <a:chOff x="0" y="0"/>
          <a:chExt cx="0" cy="0"/>
        </a:xfrm>
      </p:grpSpPr>
      <p:sp>
        <p:nvSpPr>
          <p:cNvPr id="260" name="Shape 260"/>
          <p:cNvSpPr/>
          <p:nvPr/>
        </p:nvSpPr>
        <p:spPr>
          <a:xfrm>
            <a:off x="0" y="0"/>
            <a:ext cx="9144000" cy="5143500"/>
          </a:xfrm>
          <a:prstGeom prst="rect">
            <a:avLst/>
          </a:prstGeom>
          <a:solidFill>
            <a:srgbClr val="000000"/>
          </a:solidFill>
          <a:ln>
            <a:noFill/>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36686754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261"/>
        <p:cNvGrpSpPr/>
        <p:nvPr/>
      </p:nvGrpSpPr>
      <p:grpSpPr>
        <a:xfrm>
          <a:off x="0" y="0"/>
          <a:ext cx="0" cy="0"/>
          <a:chOff x="0" y="0"/>
          <a:chExt cx="0" cy="0"/>
        </a:xfrm>
      </p:grpSpPr>
      <p:sp>
        <p:nvSpPr>
          <p:cNvPr id="262" name="Shape 262"/>
          <p:cNvSpPr/>
          <p:nvPr/>
        </p:nvSpPr>
        <p:spPr>
          <a:xfrm>
            <a:off x="0" y="0"/>
            <a:ext cx="9144000" cy="5143500"/>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
        <p:nvSpPr>
          <p:cNvPr id="263" name="Shape 263"/>
          <p:cNvSpPr txBox="1">
            <a:spLocks noGrp="1"/>
          </p:cNvSpPr>
          <p:nvPr>
            <p:ph type="ctrTitle"/>
          </p:nvPr>
        </p:nvSpPr>
        <p:spPr>
          <a:xfrm>
            <a:off x="890584" y="1813524"/>
            <a:ext cx="7772400" cy="5079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3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64" name="Shape 264"/>
          <p:cNvSpPr txBox="1">
            <a:spLocks noGrp="1"/>
          </p:cNvSpPr>
          <p:nvPr>
            <p:ph type="subTitle" idx="1"/>
          </p:nvPr>
        </p:nvSpPr>
        <p:spPr>
          <a:xfrm>
            <a:off x="890587" y="2409616"/>
            <a:ext cx="7772400" cy="3693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2400" b="0" i="0" u="none" strike="noStrike" cap="none">
                <a:solidFill>
                  <a:schemeClr val="accent1"/>
                </a:solidFill>
                <a:latin typeface="Arial"/>
                <a:ea typeface="Arial"/>
                <a:cs typeface="Arial"/>
                <a:sym typeface="Arial"/>
              </a:defRPr>
            </a:lvl1pPr>
            <a:lvl2pPr marL="457200" marR="0" lvl="1" indent="0" algn="ctr" rtl="0">
              <a:spcBef>
                <a:spcPts val="0"/>
              </a:spcBef>
              <a:buClr>
                <a:schemeClr val="dk2"/>
              </a:buClr>
              <a:buFont typeface="Arial"/>
              <a:buNone/>
              <a:defRPr sz="2000" b="0" i="0" u="none" strike="noStrike" cap="none">
                <a:solidFill>
                  <a:srgbClr val="949494"/>
                </a:solidFill>
                <a:latin typeface="Arial"/>
                <a:ea typeface="Arial"/>
                <a:cs typeface="Arial"/>
                <a:sym typeface="Arial"/>
              </a:defRPr>
            </a:lvl2pPr>
            <a:lvl3pPr marL="914400" marR="0" lvl="2" indent="0" algn="ctr" rtl="0">
              <a:spcBef>
                <a:spcPts val="0"/>
              </a:spcBef>
              <a:buClr>
                <a:schemeClr val="dk2"/>
              </a:buClr>
              <a:buFont typeface="Arial"/>
              <a:buNone/>
              <a:defRPr sz="1800" b="0" i="0" u="none" strike="noStrike" cap="none">
                <a:solidFill>
                  <a:srgbClr val="949494"/>
                </a:solidFill>
                <a:latin typeface="Arial"/>
                <a:ea typeface="Arial"/>
                <a:cs typeface="Arial"/>
                <a:sym typeface="Arial"/>
              </a:defRPr>
            </a:lvl3pPr>
            <a:lvl4pPr marL="1371600" marR="0" lvl="3"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4pPr>
            <a:lvl5pPr marL="1828800" marR="0" lvl="4" indent="0" algn="ctr" rtl="0">
              <a:spcBef>
                <a:spcPts val="0"/>
              </a:spcBef>
              <a:buClr>
                <a:schemeClr val="dk2"/>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265" name="Shape 265"/>
          <p:cNvSpPr txBox="1">
            <a:spLocks noGrp="1"/>
          </p:cNvSpPr>
          <p:nvPr>
            <p:ph type="body" idx="2"/>
          </p:nvPr>
        </p:nvSpPr>
        <p:spPr>
          <a:xfrm>
            <a:off x="890586" y="2992452"/>
            <a:ext cx="7772400" cy="276900"/>
          </a:xfrm>
          <a:prstGeom prst="rect">
            <a:avLst/>
          </a:prstGeom>
          <a:noFill/>
          <a:ln>
            <a:noFill/>
          </a:ln>
        </p:spPr>
        <p:txBody>
          <a:bodyPr lIns="91425" tIns="91425" rIns="91425" bIns="91425" anchor="t" anchorCtr="0"/>
          <a:lstStyle>
            <a:lvl1pPr marL="228600" marR="0" lvl="0" indent="-228600" algn="l" rtl="0">
              <a:spcBef>
                <a:spcPts val="0"/>
              </a:spcBef>
              <a:buClr>
                <a:schemeClr val="dk2"/>
              </a:buClr>
              <a:buFont typeface="Arial"/>
              <a:buNone/>
              <a:defRPr sz="1800" b="0" i="0" u="none" strike="noStrike" cap="none">
                <a:solidFill>
                  <a:srgbClr val="BFBFB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6" name="Shape 266"/>
          <p:cNvSpPr/>
          <p:nvPr/>
        </p:nvSpPr>
        <p:spPr>
          <a:xfrm>
            <a:off x="0" y="4629158"/>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pPr>
            <a:endParaRPr sz="1800" kern="0">
              <a:solidFill>
                <a:srgbClr val="FFFFFF"/>
              </a:solidFill>
              <a:latin typeface="Arial"/>
              <a:ea typeface="Arial"/>
              <a:cs typeface="Arial"/>
              <a:sym typeface="Arial"/>
            </a:endParaRPr>
          </a:p>
        </p:txBody>
      </p:sp>
      <p:pic>
        <p:nvPicPr>
          <p:cNvPr id="267" name="Shape 267" descr="Pivotal_White.png"/>
          <p:cNvPicPr preferRelativeResize="0"/>
          <p:nvPr/>
        </p:nvPicPr>
        <p:blipFill rotWithShape="1">
          <a:blip r:embed="rId2">
            <a:alphaModFix/>
          </a:blip>
          <a:srcRect l="20054" t="21654" r="18524" b="26492"/>
          <a:stretch/>
        </p:blipFill>
        <p:spPr>
          <a:xfrm>
            <a:off x="7926754" y="4642512"/>
            <a:ext cx="997200" cy="329700"/>
          </a:xfrm>
          <a:prstGeom prst="rect">
            <a:avLst/>
          </a:prstGeom>
          <a:noFill/>
          <a:ln>
            <a:noFill/>
          </a:ln>
        </p:spPr>
      </p:pic>
    </p:spTree>
    <p:extLst>
      <p:ext uri="{BB962C8B-B14F-4D97-AF65-F5344CB8AC3E}">
        <p14:creationId xmlns:p14="http://schemas.microsoft.com/office/powerpoint/2010/main" val="2486946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Granite">
    <p:bg>
      <p:bgRef idx="1002">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35369"/>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wo Columns">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66712" y="325445"/>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0" name="Shape 270"/>
          <p:cNvSpPr txBox="1">
            <a:spLocks noGrp="1"/>
          </p:cNvSpPr>
          <p:nvPr>
            <p:ph type="body" idx="1"/>
          </p:nvPr>
        </p:nvSpPr>
        <p:spPr>
          <a:xfrm>
            <a:off x="366712" y="1074745"/>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1" name="Shape 271"/>
          <p:cNvSpPr txBox="1">
            <a:spLocks noGrp="1"/>
          </p:cNvSpPr>
          <p:nvPr>
            <p:ph type="body" idx="2"/>
          </p:nvPr>
        </p:nvSpPr>
        <p:spPr>
          <a:xfrm>
            <a:off x="4744823" y="1074745"/>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658937" marR="0" lvl="3" indent="-20637"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733157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3_Two Columns">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66730"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4" name="Shape 274"/>
          <p:cNvSpPr txBox="1">
            <a:spLocks noGrp="1"/>
          </p:cNvSpPr>
          <p:nvPr>
            <p:ph type="body" idx="1"/>
          </p:nvPr>
        </p:nvSpPr>
        <p:spPr>
          <a:xfrm>
            <a:off x="366712" y="1074737"/>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714498" marR="0" lvl="3" indent="38101"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5" name="Shape 275"/>
          <p:cNvSpPr txBox="1">
            <a:spLocks noGrp="1"/>
          </p:cNvSpPr>
          <p:nvPr>
            <p:ph type="body" idx="2"/>
          </p:nvPr>
        </p:nvSpPr>
        <p:spPr>
          <a:xfrm>
            <a:off x="4744823" y="1074737"/>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714498" marR="0" lvl="3" indent="38101"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661812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7_Two Columns">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66730"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8" name="Shape 278"/>
          <p:cNvSpPr txBox="1">
            <a:spLocks noGrp="1"/>
          </p:cNvSpPr>
          <p:nvPr>
            <p:ph type="body" idx="1"/>
          </p:nvPr>
        </p:nvSpPr>
        <p:spPr>
          <a:xfrm>
            <a:off x="366712" y="1074745"/>
            <a:ext cx="40326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714498" marR="0" lvl="3" indent="38101"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9" name="Shape 279"/>
          <p:cNvSpPr txBox="1">
            <a:spLocks noGrp="1"/>
          </p:cNvSpPr>
          <p:nvPr>
            <p:ph type="body" idx="2"/>
          </p:nvPr>
        </p:nvSpPr>
        <p:spPr>
          <a:xfrm>
            <a:off x="4744823" y="1074745"/>
            <a:ext cx="4032599"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Verdana"/>
              <a:buChar char="▪"/>
              <a:defRPr sz="1800" b="0" i="0" u="none" strike="noStrike" cap="none">
                <a:solidFill>
                  <a:schemeClr val="dk1"/>
                </a:solidFill>
                <a:latin typeface="Arial"/>
                <a:ea typeface="Arial"/>
                <a:cs typeface="Arial"/>
                <a:sym typeface="Arial"/>
              </a:defRPr>
            </a:lvl3pPr>
            <a:lvl4pPr marL="1714498" marR="0" lvl="3" indent="38101"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9101906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366730"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2" name="Shape 282"/>
          <p:cNvSpPr txBox="1">
            <a:spLocks noGrp="1"/>
          </p:cNvSpPr>
          <p:nvPr>
            <p:ph type="body" idx="1"/>
          </p:nvPr>
        </p:nvSpPr>
        <p:spPr>
          <a:xfrm>
            <a:off x="366730" y="1074737"/>
            <a:ext cx="8410500" cy="3383100"/>
          </a:xfrm>
          <a:prstGeom prst="rect">
            <a:avLst/>
          </a:prstGeom>
          <a:noFill/>
          <a:ln>
            <a:noFill/>
          </a:ln>
        </p:spPr>
        <p:txBody>
          <a:bodyPr lIns="91425" tIns="91425" rIns="91425" bIns="91425" anchor="t" anchorCtr="0"/>
          <a:lstStyle>
            <a:lvl1pPr marL="228600" marR="0" lvl="0" indent="-76200" algn="l" rtl="0">
              <a:spcBef>
                <a:spcPts val="1200"/>
              </a:spcBef>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00"/>
              </a:spcBef>
              <a:buClr>
                <a:schemeClr val="accent1"/>
              </a:buClr>
              <a:buSzPct val="100000"/>
              <a:buFont typeface="Arial"/>
              <a:buChar char="•"/>
              <a:defRPr sz="1800" b="0" i="0" u="none" strike="noStrike" cap="none">
                <a:solidFill>
                  <a:schemeClr val="dk1"/>
                </a:solidFill>
                <a:latin typeface="Arial"/>
                <a:ea typeface="Arial"/>
                <a:cs typeface="Arial"/>
                <a:sym typeface="Arial"/>
              </a:defRPr>
            </a:lvl3pPr>
            <a:lvl4pPr marL="1663698" marR="0" lvl="3" indent="88901"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00"/>
              </a:spcBef>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6324698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3"/>
        <p:cNvGrpSpPr/>
        <p:nvPr/>
      </p:nvGrpSpPr>
      <p:grpSpPr>
        <a:xfrm>
          <a:off x="0" y="0"/>
          <a:ext cx="0" cy="0"/>
          <a:chOff x="0" y="0"/>
          <a:chExt cx="0" cy="0"/>
        </a:xfrm>
      </p:grpSpPr>
      <p:sp>
        <p:nvSpPr>
          <p:cNvPr id="284" name="Shape 284"/>
          <p:cNvSpPr txBox="1">
            <a:spLocks noGrp="1"/>
          </p:cNvSpPr>
          <p:nvPr>
            <p:ph type="dt" idx="10"/>
          </p:nvPr>
        </p:nvSpPr>
        <p:spPr>
          <a:xfrm>
            <a:off x="457200" y="4767266"/>
            <a:ext cx="2133600" cy="2739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fontAlgn="auto">
              <a:spcAft>
                <a:spcPts val="0"/>
              </a:spcAft>
            </a:pPr>
            <a:endParaRPr kern="0">
              <a:solidFill>
                <a:srgbClr val="4D4D4D"/>
              </a:solidFill>
            </a:endParaRPr>
          </a:p>
        </p:txBody>
      </p:sp>
      <p:sp>
        <p:nvSpPr>
          <p:cNvPr id="285" name="Shape 285"/>
          <p:cNvSpPr txBox="1">
            <a:spLocks noGrp="1"/>
          </p:cNvSpPr>
          <p:nvPr>
            <p:ph type="ftr" idx="11"/>
          </p:nvPr>
        </p:nvSpPr>
        <p:spPr>
          <a:xfrm>
            <a:off x="3124200" y="4767266"/>
            <a:ext cx="2895600" cy="2739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fontAlgn="auto">
              <a:spcAft>
                <a:spcPts val="0"/>
              </a:spcAft>
            </a:pPr>
            <a:endParaRPr kern="0">
              <a:solidFill>
                <a:srgbClr val="4D4D4D"/>
              </a:solidFill>
            </a:endParaRPr>
          </a:p>
        </p:txBody>
      </p:sp>
      <p:sp>
        <p:nvSpPr>
          <p:cNvPr id="286" name="Shape 286"/>
          <p:cNvSpPr txBox="1">
            <a:spLocks noGrp="1"/>
          </p:cNvSpPr>
          <p:nvPr>
            <p:ph type="sldNum" idx="12"/>
          </p:nvPr>
        </p:nvSpPr>
        <p:spPr>
          <a:xfrm>
            <a:off x="6553200" y="4767266"/>
            <a:ext cx="2133600" cy="2739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fld id="{00000000-1234-1234-1234-123412341234}" type="slidenum">
              <a:rPr lang="en-US" sz="1800" kern="0">
                <a:solidFill>
                  <a:srgbClr val="4D4D4D"/>
                </a:solidFill>
                <a:latin typeface="Arial"/>
                <a:ea typeface="Arial"/>
                <a:cs typeface="Arial"/>
                <a:sym typeface="Arial"/>
              </a:rPr>
              <a:pPr fontAlgn="auto">
                <a:spcBef>
                  <a:spcPts val="0"/>
                </a:spcBef>
                <a:spcAft>
                  <a:spcPts val="0"/>
                </a:spcAft>
                <a:buSzPct val="25000"/>
              </a:pPr>
              <a:t>‹#›</a:t>
            </a:fld>
            <a:endParaRPr lang="en-US" sz="1800" kern="0">
              <a:solidFill>
                <a:srgbClr val="4D4D4D"/>
              </a:solidFill>
              <a:latin typeface="Arial"/>
              <a:ea typeface="Arial"/>
              <a:cs typeface="Arial"/>
              <a:sym typeface="Arial"/>
            </a:endParaRPr>
          </a:p>
        </p:txBody>
      </p:sp>
    </p:spTree>
    <p:extLst>
      <p:ext uri="{BB962C8B-B14F-4D97-AF65-F5344CB8AC3E}">
        <p14:creationId xmlns:p14="http://schemas.microsoft.com/office/powerpoint/2010/main" val="8879540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Main Page">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13721" y="149927"/>
            <a:ext cx="8796900" cy="4743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9" name="Shape 289"/>
          <p:cNvSpPr txBox="1">
            <a:spLocks noGrp="1"/>
          </p:cNvSpPr>
          <p:nvPr>
            <p:ph type="sldNum" idx="12"/>
          </p:nvPr>
        </p:nvSpPr>
        <p:spPr>
          <a:xfrm>
            <a:off x="48247" y="4861464"/>
            <a:ext cx="373200" cy="273900"/>
          </a:xfrm>
          <a:prstGeom prst="rect">
            <a:avLst/>
          </a:prstGeom>
          <a:noFill/>
          <a:ln>
            <a:noFill/>
          </a:ln>
        </p:spPr>
        <p:txBody>
          <a:bodyPr lIns="91425" tIns="45700" rIns="91425" bIns="45700" anchor="t" anchorCtr="0">
            <a:noAutofit/>
          </a:bodyPr>
          <a:lstStyle/>
          <a:p>
            <a:pPr fontAlgn="auto">
              <a:spcBef>
                <a:spcPts val="0"/>
              </a:spcBef>
              <a:spcAft>
                <a:spcPts val="0"/>
              </a:spcAft>
              <a:buSzPct val="25000"/>
            </a:pPr>
            <a:fld id="{00000000-1234-1234-1234-123412341234}" type="slidenum">
              <a:rPr lang="en-US" sz="900" kern="0">
                <a:solidFill>
                  <a:srgbClr val="A5A5A5"/>
                </a:solidFill>
                <a:latin typeface="Arial"/>
                <a:ea typeface="Arial"/>
                <a:cs typeface="Arial"/>
                <a:sym typeface="Arial"/>
              </a:rPr>
              <a:pPr fontAlgn="auto">
                <a:spcBef>
                  <a:spcPts val="0"/>
                </a:spcBef>
                <a:spcAft>
                  <a:spcPts val="0"/>
                </a:spcAft>
                <a:buSzPct val="25000"/>
              </a:pPr>
              <a:t>‹#›</a:t>
            </a:fld>
            <a:endParaRPr lang="en-US" sz="900" kern="0">
              <a:solidFill>
                <a:srgbClr val="A5A5A5"/>
              </a:solidFill>
              <a:latin typeface="Arial"/>
              <a:ea typeface="Arial"/>
              <a:cs typeface="Arial"/>
              <a:sym typeface="Arial"/>
            </a:endParaRPr>
          </a:p>
        </p:txBody>
      </p:sp>
      <p:sp>
        <p:nvSpPr>
          <p:cNvPr id="290" name="Shape 290"/>
          <p:cNvSpPr txBox="1">
            <a:spLocks noGrp="1"/>
          </p:cNvSpPr>
          <p:nvPr>
            <p:ph type="body" idx="1"/>
          </p:nvPr>
        </p:nvSpPr>
        <p:spPr>
          <a:xfrm>
            <a:off x="114300" y="624372"/>
            <a:ext cx="8796300" cy="2886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a:buNone/>
              <a:defRPr sz="1800" b="0" i="0" u="none" strike="noStrike" cap="none">
                <a:solidFill>
                  <a:srgbClr val="7F7F7F"/>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1" name="Shape 291"/>
          <p:cNvSpPr/>
          <p:nvPr/>
        </p:nvSpPr>
        <p:spPr>
          <a:xfrm>
            <a:off x="0" y="8"/>
            <a:ext cx="9144000" cy="54000"/>
          </a:xfrm>
          <a:prstGeom prst="rect">
            <a:avLst/>
          </a:prstGeom>
          <a:solidFill>
            <a:srgbClr val="008774"/>
          </a:solidFill>
          <a:ln>
            <a:noFill/>
          </a:ln>
        </p:spPr>
        <p:txBody>
          <a:bodyPr lIns="91425" tIns="45700" rIns="91425" bIns="45700" anchor="ctr" anchorCtr="0">
            <a:noAutofit/>
          </a:bodyPr>
          <a:lstStyle/>
          <a:p>
            <a:pPr algn="ctr" fontAlgn="auto">
              <a:spcBef>
                <a:spcPts val="0"/>
              </a:spcBef>
              <a:spcAft>
                <a:spcPts val="0"/>
              </a:spcAft>
            </a:pPr>
            <a:endParaRPr sz="1800"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14006302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253153652"/>
      </p:ext>
    </p:extLst>
  </p:cSld>
  <p:clrMapOvr>
    <a:masterClrMapping/>
  </p:clrMapOvr>
  <p:transition spd="med">
    <p:wipe dir="r"/>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76642724"/>
      </p:ext>
    </p:extLst>
  </p:cSld>
  <p:clrMapOvr>
    <a:masterClrMapping/>
  </p:clrMapOvr>
  <p:transition spd="med">
    <p:wipe dir="r"/>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298969904"/>
      </p:ext>
    </p:extLst>
  </p:cSld>
  <p:clrMapOvr>
    <a:masterClrMapping/>
  </p:clrMapOvr>
  <p:transition spd="med">
    <p:wipe dir="r"/>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061369691"/>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City Lights from Abov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ontent Placeholder 4"/>
          <p:cNvSpPr>
            <a:spLocks noGrp="1"/>
          </p:cNvSpPr>
          <p:nvPr>
            <p:ph sz="quarter" idx="10"/>
          </p:nvPr>
        </p:nvSpPr>
        <p:spPr>
          <a:xfrm>
            <a:off x="379413" y="657225"/>
            <a:ext cx="8458200" cy="3429000"/>
          </a:xfrm>
          <a:prstGeom prst="rect">
            <a:avLst/>
          </a:prstGeom>
        </p:spPr>
        <p:txBody>
          <a:bodyPr vert="horz" lIns="0" tIns="0" rIns="0" bIns="0"/>
          <a:lstStyle>
            <a:lvl1pPr marL="228600" indent="-228600">
              <a:spcBef>
                <a:spcPts val="1200"/>
              </a:spcBef>
              <a:buClr>
                <a:schemeClr val="tx2"/>
              </a:buClr>
              <a:defRPr sz="2400">
                <a:solidFill>
                  <a:schemeClr val="tx2"/>
                </a:solidFill>
                <a:latin typeface="+mn-lt"/>
              </a:defRPr>
            </a:lvl1pPr>
            <a:lvl2pPr>
              <a:spcBef>
                <a:spcPts val="300"/>
              </a:spcBef>
              <a:buClr>
                <a:schemeClr val="tx2"/>
              </a:buClr>
              <a:defRPr sz="2000">
                <a:solidFill>
                  <a:schemeClr val="tx2"/>
                </a:solidFill>
                <a:latin typeface="+mn-lt"/>
              </a:defRPr>
            </a:lvl2pPr>
            <a:lvl3pPr marL="1084263" indent="-169863">
              <a:spcBef>
                <a:spcPts val="300"/>
              </a:spcBef>
              <a:buClr>
                <a:schemeClr val="tx2"/>
              </a:buClr>
              <a:defRPr sz="1600">
                <a:solidFill>
                  <a:schemeClr val="tx2"/>
                </a:solidFill>
                <a:latin typeface="+mn-lt"/>
              </a:defRPr>
            </a:lvl3pPr>
            <a:lvl4pPr marL="1430338" indent="-168275">
              <a:spcBef>
                <a:spcPts val="300"/>
              </a:spcBef>
              <a:buClr>
                <a:schemeClr val="tx2"/>
              </a:buClr>
              <a:defRPr sz="1200">
                <a:solidFill>
                  <a:schemeClr val="tx2"/>
                </a:solidFill>
                <a:latin typeface="+mn-lt"/>
              </a:defRPr>
            </a:lvl4pPr>
            <a:lvl5pPr marL="1770063" indent="-169863">
              <a:spcBef>
                <a:spcPts val="300"/>
              </a:spcBef>
              <a:buClr>
                <a:schemeClr val="tx2"/>
              </a:buClr>
              <a:buFont typeface="Arial"/>
              <a:buChar char="•"/>
              <a:defRPr sz="1100">
                <a:solidFill>
                  <a:schemeClr val="tx2"/>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ctrTitle" hasCustomPrompt="1"/>
          </p:nvPr>
        </p:nvSpPr>
        <p:spPr>
          <a:xfrm>
            <a:off x="379413" y="228600"/>
            <a:ext cx="8458200" cy="428625"/>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a:t>CLICK TO EDIT MASTER TITLE STYLE</a:t>
            </a:r>
          </a:p>
        </p:txBody>
      </p:sp>
    </p:spTree>
    <p:extLst>
      <p:ext uri="{BB962C8B-B14F-4D97-AF65-F5344CB8AC3E}">
        <p14:creationId xmlns:p14="http://schemas.microsoft.com/office/powerpoint/2010/main" val="1516774737"/>
      </p:ext>
    </p:extLst>
  </p:cSld>
  <p:clrMapOvr>
    <a:masterClrMapping/>
  </p:clrMapOvr>
  <p:transition spd="med">
    <p:wipe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868730302"/>
      </p:ext>
    </p:extLst>
  </p:cSld>
  <p:clrMapOvr>
    <a:masterClrMapping/>
  </p:clrMapOvr>
  <p:transition spd="med">
    <p:wipe dir="r"/>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496683851"/>
      </p:ext>
    </p:extLst>
  </p:cSld>
  <p:clrMapOvr>
    <a:masterClrMapping/>
  </p:clrMapOvr>
  <p:transition spd="med">
    <p:wipe dir="r"/>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2438018316"/>
      </p:ext>
    </p:extLst>
  </p:cSld>
  <p:clrMapOvr>
    <a:masterClrMapping/>
  </p:clrMapOvr>
  <p:transition spd="med">
    <p:wipe dir="r"/>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90920831"/>
      </p:ext>
    </p:extLst>
  </p:cSld>
  <p:clrMapOvr>
    <a:masterClrMapping/>
  </p:clrMapOvr>
  <p:transition spd="med">
    <p:wipe dir="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43001718"/>
      </p:ext>
    </p:extLst>
  </p:cSld>
  <p:clrMapOvr>
    <a:masterClrMapping/>
  </p:clrMapOvr>
  <p:transition spd="med">
    <p:wipe dir="r"/>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59328194"/>
      </p:ext>
    </p:extLst>
  </p:cSld>
  <p:clrMapOvr>
    <a:masterClrMapping/>
  </p:clrMapOvr>
  <p:transition spd="med">
    <p:wipe dir="r"/>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02965614"/>
      </p:ext>
    </p:extLst>
  </p:cSld>
  <p:clrMapOvr>
    <a:masterClrMapping/>
  </p:clrMapOvr>
  <p:transition spd="med">
    <p:wipe dir="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973203030"/>
      </p:ext>
    </p:extLst>
  </p:cSld>
  <p:clrMapOvr>
    <a:masterClrMapping/>
  </p:clrMapOvr>
  <p:transition spd="med">
    <p:wipe dir="r"/>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823031474"/>
      </p:ext>
    </p:extLst>
  </p:cSld>
  <p:clrMapOvr>
    <a:masterClrMapping/>
  </p:clrMapOvr>
  <p:transition spd="med">
    <p:wipe dir="r"/>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623041140"/>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5" name="Picture 4"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955790456"/>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3" name="Picture 2" descr="EMC {code} 0303201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7100" y="0"/>
            <a:ext cx="7275564" cy="5143500"/>
          </a:xfrm>
          <a:prstGeom prst="rect">
            <a:avLst/>
          </a:prstGeom>
        </p:spPr>
      </p:pic>
    </p:spTree>
    <p:extLst>
      <p:ext uri="{BB962C8B-B14F-4D97-AF65-F5344CB8AC3E}">
        <p14:creationId xmlns:p14="http://schemas.microsoft.com/office/powerpoint/2010/main" val="3223370398"/>
      </p:ext>
    </p:extLst>
  </p:cSld>
  <p:clrMapOvr>
    <a:masterClrMapping/>
  </p:clrMapOvr>
  <p:transition spd="med">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2657044014"/>
      </p:ext>
    </p:extLst>
  </p:cSld>
  <p:clrMapOvr>
    <a:masterClrMapping/>
  </p:clrMapOvr>
  <p:transition spd="med">
    <p:wipe dir="r"/>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285577"/>
      </p:ext>
    </p:extLst>
  </p:cSld>
  <p:clrMapOvr>
    <a:masterClrMapping/>
  </p:clrMapOvr>
  <p:transition spd="med">
    <p:wipe dir="r"/>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350810059"/>
      </p:ext>
    </p:extLst>
  </p:cSld>
  <p:clrMapOvr>
    <a:masterClrMapping/>
  </p:clrMapOvr>
  <p:transition spd="med">
    <p:wipe dir="r"/>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165714999"/>
      </p:ext>
    </p:extLst>
  </p:cSld>
  <p:clrMapOvr>
    <a:masterClrMapping/>
  </p:clrMapOvr>
  <p:transition spd="med">
    <p:wipe dir="r"/>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01861042"/>
      </p:ext>
    </p:extLst>
  </p:cSld>
  <p:clrMapOvr>
    <a:masterClrMapping/>
  </p:clrMapOvr>
  <p:transition spd="med">
    <p:wipe dir="r"/>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502018305"/>
      </p:ext>
    </p:extLst>
  </p:cSld>
  <p:clrMapOvr>
    <a:masterClrMapping/>
  </p:clrMapOvr>
  <p:transition spd="med">
    <p:wipe dir="r"/>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880155294"/>
      </p:ext>
    </p:extLst>
  </p:cSld>
  <p:clrMapOvr>
    <a:masterClrMapping/>
  </p:clrMapOvr>
  <p:transition spd="med">
    <p:wipe dir="r"/>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041198664"/>
      </p:ext>
    </p:extLst>
  </p:cSld>
  <p:clrMapOvr>
    <a:masterClrMapping/>
  </p:clrMapOvr>
  <p:transition spd="med">
    <p:wipe dir="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056676571"/>
      </p:ext>
    </p:extLst>
  </p:cSld>
  <p:clrMapOvr>
    <a:masterClrMapping/>
  </p:clrMapOvr>
  <p:transition spd="med">
    <p:wipe dir="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503966388"/>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Slide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66349"/>
      </p:ext>
    </p:extLst>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647209253"/>
      </p:ext>
    </p:extLst>
  </p:cSld>
  <p:clrMapOvr>
    <a:masterClrMapping/>
  </p:clrMapOvr>
  <p:transition spd="med">
    <p:wipe dir="r"/>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1654642340"/>
      </p:ext>
    </p:extLst>
  </p:cSld>
  <p:clrMapOvr>
    <a:masterClrMapping/>
  </p:clrMapOvr>
  <p:transition spd="med">
    <p:wipe dir="r"/>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27067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14270358"/>
      </p:ext>
    </p:extLst>
  </p:cSld>
  <p:clrMapOvr>
    <a:masterClrMapping/>
  </p:clrMapOvr>
  <p:transition spd="med">
    <p:wipe dir="r"/>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Content with 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755362"/>
            <a:ext cx="7960422" cy="313267"/>
          </a:xfrm>
          <a:prstGeom prst="rect">
            <a:avLst/>
          </a:prstGeom>
        </p:spPr>
        <p:txBody>
          <a:bodyPr lIns="0" rIns="0" anchor="t" anchorCtr="0"/>
          <a:lstStyle>
            <a:lvl1pPr marL="228588" indent="-228588">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7" name="fl" descr="                              Dell - Internal Use - Confidential&#10;"/>
          <p:cNvSpPr txBox="1"/>
          <p:nvPr userDrawn="1"/>
        </p:nvSpPr>
        <p:spPr>
          <a:xfrm>
            <a:off x="998538" y="4833814"/>
            <a:ext cx="1657505" cy="117725"/>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850" b="1" dirty="0">
                <a:solidFill>
                  <a:srgbClr val="FFFFFF"/>
                </a:solidFill>
              </a:rPr>
              <a:t>Dell - Internal Use - Confidential</a:t>
            </a:r>
          </a:p>
        </p:txBody>
      </p:sp>
      <p:pic>
        <p:nvPicPr>
          <p:cNvPr id="11" name="Pictur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201289" y="4838855"/>
            <a:ext cx="675370" cy="120065"/>
          </a:xfrm>
          <a:prstGeom prst="rect">
            <a:avLst/>
          </a:prstGeom>
        </p:spPr>
      </p:pic>
    </p:spTree>
    <p:extLst>
      <p:ext uri="{BB962C8B-B14F-4D97-AF65-F5344CB8AC3E}">
        <p14:creationId xmlns:p14="http://schemas.microsoft.com/office/powerpoint/2010/main" val="374958204"/>
      </p:ext>
    </p:extLst>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159845"/>
      </p:ext>
    </p:extLst>
  </p:cSld>
  <p:clrMapOvr>
    <a:masterClrMapping/>
  </p:clrMapOvr>
  <p:transition spd="med">
    <p:wipe dir="r"/>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Bottom Title centered">
    <p:spTree>
      <p:nvGrpSpPr>
        <p:cNvPr id="1" name=""/>
        <p:cNvGrpSpPr/>
        <p:nvPr/>
      </p:nvGrpSpPr>
      <p:grpSpPr>
        <a:xfrm>
          <a:off x="0" y="0"/>
          <a:ext cx="0" cy="0"/>
          <a:chOff x="0" y="0"/>
          <a:chExt cx="0" cy="0"/>
        </a:xfrm>
      </p:grpSpPr>
      <p:pic>
        <p:nvPicPr>
          <p:cNvPr id="9" name="Picture 8" descr="1b.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3657600"/>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a:t>CLICK TO EDIT MASTER TITLE STYLE</a:t>
            </a:r>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1545778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Bottom Title centere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3657600"/>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8" name="Rectangle 7"/>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a:t>CLICK TO EDIT MASTER TITLE STYLE</a:t>
            </a:r>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788418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_Bottom Title centere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3657600"/>
          </a:xfrm>
          <a:prstGeom prst="rect">
            <a:avLst/>
          </a:prstGeom>
        </p:spPr>
      </p:pic>
      <p:sp>
        <p:nvSpPr>
          <p:cNvPr id="11" name="Rectangle 10"/>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a:t>CLICK TO EDIT MASTER TITLE STYLE</a:t>
            </a:r>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2926952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Bottom Title cente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725" y="1828373"/>
            <a:ext cx="8458200" cy="1513549"/>
          </a:xfrm>
          <a:prstGeom prst="rect">
            <a:avLst/>
          </a:prstGeom>
        </p:spPr>
        <p:txBody>
          <a:bodyPr lIns="0" tIns="0" rIns="0" bIns="0" anchor="t" anchorCtr="0"/>
          <a:lstStyle>
            <a:lvl1pPr algn="ctr">
              <a:lnSpc>
                <a:spcPct val="90000"/>
              </a:lnSpc>
              <a:defRPr sz="4800">
                <a:solidFill>
                  <a:srgbClr val="2C95DD"/>
                </a:solidFill>
              </a:defRPr>
            </a:lvl1pPr>
          </a:lstStyle>
          <a:p>
            <a:r>
              <a:rPr lang="en-US" dirty="0"/>
              <a:t>CLICK TO EDIT MASTER TITLE STYLE</a:t>
            </a:r>
          </a:p>
        </p:txBody>
      </p:sp>
    </p:spTree>
    <p:extLst>
      <p:ext uri="{BB962C8B-B14F-4D97-AF65-F5344CB8AC3E}">
        <p14:creationId xmlns:p14="http://schemas.microsoft.com/office/powerpoint/2010/main" val="2789996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W2017 Theme Log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9144000" cy="5143500"/>
          </a:xfrm>
          <a:prstGeom prst="rect">
            <a:avLst/>
          </a:prstGeom>
        </p:spPr>
      </p:pic>
      <p:pic>
        <p:nvPicPr>
          <p:cNvPr id="5" name="Picture 4"/>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80464" y="1775490"/>
            <a:ext cx="5136234" cy="1669805"/>
          </a:xfrm>
          <a:prstGeom prst="rect">
            <a:avLst/>
          </a:prstGeom>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49557" y="1099113"/>
            <a:ext cx="2877536" cy="694101"/>
          </a:xfrm>
          <a:prstGeom prst="rect">
            <a:avLst/>
          </a:prstGeom>
        </p:spPr>
      </p:pic>
    </p:spTree>
    <p:extLst>
      <p:ext uri="{BB962C8B-B14F-4D97-AF65-F5344CB8AC3E}">
        <p14:creationId xmlns:p14="http://schemas.microsoft.com/office/powerpoint/2010/main" val="2401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300"/>
                                        <p:tgtEl>
                                          <p:spTgt spid="5"/>
                                        </p:tgtEl>
                                      </p:cBhvr>
                                    </p:animEffect>
                                    <p:anim calcmode="lin" valueType="num">
                                      <p:cBhvr>
                                        <p:cTn id="8" dur="1300" fill="hold"/>
                                        <p:tgtEl>
                                          <p:spTgt spid="5"/>
                                        </p:tgtEl>
                                        <p:attrNameLst>
                                          <p:attrName>ppt_x</p:attrName>
                                        </p:attrNameLst>
                                      </p:cBhvr>
                                      <p:tavLst>
                                        <p:tav tm="0">
                                          <p:val>
                                            <p:strVal val="#ppt_x"/>
                                          </p:val>
                                        </p:tav>
                                        <p:tav tm="100000">
                                          <p:val>
                                            <p:strVal val="#ppt_x"/>
                                          </p:val>
                                        </p:tav>
                                      </p:tavLst>
                                    </p:anim>
                                    <p:anim calcmode="lin" valueType="num">
                                      <p:cBhvr>
                                        <p:cTn id="9" dur="130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400"/>
                                        <p:tgtEl>
                                          <p:spTgt spid="6"/>
                                        </p:tgtEl>
                                      </p:cBhvr>
                                    </p:animEffect>
                                  </p:childTnLst>
                                </p:cTn>
                              </p:par>
                              <p:par>
                                <p:cTn id="13" presetID="22" presetClass="entr" presetSubtype="4" fill="hold" nodeType="withEffect">
                                  <p:stCondLst>
                                    <p:cond delay="140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41812" y="919861"/>
            <a:ext cx="4497387" cy="1194689"/>
          </a:xfrm>
          <a:prstGeom prst="rect">
            <a:avLst/>
          </a:prstGeom>
        </p:spPr>
        <p:txBody>
          <a:bodyPr lIns="0" tIns="0" rIns="0" bIns="0" anchor="b" anchorCtr="0"/>
          <a:lstStyle>
            <a:lvl1pPr algn="l">
              <a:lnSpc>
                <a:spcPct val="90000"/>
              </a:lnSpc>
              <a:defRPr sz="3200">
                <a:solidFill>
                  <a:srgbClr val="2C95DD"/>
                </a:solidFill>
                <a:latin typeface="+mn-lt"/>
              </a:defRPr>
            </a:lvl1pPr>
          </a:lstStyle>
          <a:p>
            <a:r>
              <a:rPr lang="en-US" dirty="0"/>
              <a:t>CLICK TO EDIT MASTER TITLE STYLE</a:t>
            </a:r>
          </a:p>
        </p:txBody>
      </p:sp>
      <p:sp>
        <p:nvSpPr>
          <p:cNvPr id="3" name="Subtitle 2"/>
          <p:cNvSpPr>
            <a:spLocks noGrp="1"/>
          </p:cNvSpPr>
          <p:nvPr>
            <p:ph type="subTitle" idx="1" hasCustomPrompt="1"/>
          </p:nvPr>
        </p:nvSpPr>
        <p:spPr>
          <a:xfrm>
            <a:off x="4341812" y="2190750"/>
            <a:ext cx="4497387" cy="816769"/>
          </a:xfrm>
          <a:prstGeom prst="rect">
            <a:avLst/>
          </a:prstGeom>
        </p:spPr>
        <p:txBody>
          <a:bodyPr lIns="0" tIns="0" rIns="0" bIns="0"/>
          <a:lstStyle>
            <a:lvl1pPr marL="0" indent="0" algn="l">
              <a:spcBef>
                <a:spcPts val="0"/>
              </a:spcBef>
              <a:buNone/>
              <a:defRPr sz="24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Content Placeholder 7"/>
          <p:cNvSpPr>
            <a:spLocks noGrp="1"/>
          </p:cNvSpPr>
          <p:nvPr>
            <p:ph sz="quarter" idx="10"/>
          </p:nvPr>
        </p:nvSpPr>
        <p:spPr>
          <a:xfrm>
            <a:off x="4341812" y="3714750"/>
            <a:ext cx="4497387" cy="304800"/>
          </a:xfrm>
          <a:prstGeom prst="rect">
            <a:avLst/>
          </a:prstGeom>
        </p:spPr>
        <p:txBody>
          <a:bodyPr vert="horz" lIns="0" tIns="0" rIns="0" bIns="0"/>
          <a:lstStyle>
            <a:lvl1pPr marL="0" indent="0">
              <a:spcBef>
                <a:spcPts val="0"/>
              </a:spcBef>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a:t>Click to edit Master text styles</a:t>
            </a:r>
          </a:p>
        </p:txBody>
      </p:sp>
      <p:pic>
        <p:nvPicPr>
          <p:cNvPr id="4" name="Picture 3" descr="Federation_Logo_Colo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2601" y="796768"/>
            <a:ext cx="2796726" cy="2792637"/>
          </a:xfrm>
          <a:prstGeom prst="rect">
            <a:avLst/>
          </a:prstGeom>
        </p:spPr>
      </p:pic>
    </p:spTree>
    <p:extLst>
      <p:ext uri="{BB962C8B-B14F-4D97-AF65-F5344CB8AC3E}">
        <p14:creationId xmlns:p14="http://schemas.microsoft.com/office/powerpoint/2010/main" val="33556126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ottom Title centered">
    <p:spTree>
      <p:nvGrpSpPr>
        <p:cNvPr id="1" name=""/>
        <p:cNvGrpSpPr/>
        <p:nvPr/>
      </p:nvGrpSpPr>
      <p:grpSpPr>
        <a:xfrm>
          <a:off x="0" y="0"/>
          <a:ext cx="0" cy="0"/>
          <a:chOff x="0" y="0"/>
          <a:chExt cx="0" cy="0"/>
        </a:xfrm>
      </p:grpSpPr>
      <p:grpSp>
        <p:nvGrpSpPr>
          <p:cNvPr id="15" name="Group 14"/>
          <p:cNvGrpSpPr/>
          <p:nvPr userDrawn="1"/>
        </p:nvGrpSpPr>
        <p:grpSpPr>
          <a:xfrm>
            <a:off x="5830094" y="4651595"/>
            <a:ext cx="2947194" cy="310172"/>
            <a:chOff x="4362003" y="4593555"/>
            <a:chExt cx="3946179" cy="415308"/>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21" name="Picture 20" descr="Federation_Logo_Colo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2" name="Title 1"/>
          <p:cNvSpPr>
            <a:spLocks noGrp="1"/>
          </p:cNvSpPr>
          <p:nvPr>
            <p:ph type="ctrTitle" hasCustomPrompt="1"/>
          </p:nvPr>
        </p:nvSpPr>
        <p:spPr>
          <a:xfrm>
            <a:off x="341313" y="3881967"/>
            <a:ext cx="8458200" cy="457200"/>
          </a:xfrm>
          <a:prstGeom prst="rect">
            <a:avLst/>
          </a:prstGeom>
        </p:spPr>
        <p:txBody>
          <a:bodyPr lIns="0" tIns="0" rIns="0" bIns="0" anchor="t" anchorCtr="0"/>
          <a:lstStyle>
            <a:lvl1pPr algn="ctr">
              <a:lnSpc>
                <a:spcPct val="90000"/>
              </a:lnSpc>
              <a:defRPr sz="3200">
                <a:solidFill>
                  <a:srgbClr val="2C95DD"/>
                </a:solidFill>
              </a:defRPr>
            </a:lvl1pPr>
          </a:lstStyle>
          <a:p>
            <a:r>
              <a:rPr lang="en-US" dirty="0"/>
              <a:t>CLICK TO EDIT MASTER TITLE STYLE</a:t>
            </a:r>
          </a:p>
        </p:txBody>
      </p:sp>
    </p:spTree>
    <p:extLst>
      <p:ext uri="{BB962C8B-B14F-4D97-AF65-F5344CB8AC3E}">
        <p14:creationId xmlns:p14="http://schemas.microsoft.com/office/powerpoint/2010/main" val="11760893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8085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chemeClr val="tx2"/>
                </a:solidFill>
              </a:defRPr>
            </a:lvl1pPr>
          </a:lstStyle>
          <a:p>
            <a:r>
              <a:rPr lang="en-US" dirty="0"/>
              <a:t>CLICK TO EDIT MASTER TITLE STYLE</a:t>
            </a:r>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3699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6240" y="228601"/>
            <a:ext cx="8458200" cy="457200"/>
          </a:xfrm>
          <a:prstGeom prst="rect">
            <a:avLst/>
          </a:prstGeom>
        </p:spPr>
        <p:txBody>
          <a:bodyPr lIns="0" tIns="0" rIns="0" bIns="0" anchor="t" anchorCtr="0"/>
          <a:lstStyle>
            <a:lvl1pPr algn="l">
              <a:lnSpc>
                <a:spcPct val="90000"/>
              </a:lnSpc>
              <a:defRPr sz="2800">
                <a:solidFill>
                  <a:srgbClr val="2C95DD"/>
                </a:solidFill>
              </a:defRPr>
            </a:lvl1pPr>
          </a:lstStyle>
          <a:p>
            <a:r>
              <a:rPr lang="en-US" dirty="0"/>
              <a:t>CLICK TO EDIT MASTER TITLE STYLE</a:t>
            </a:r>
          </a:p>
        </p:txBody>
      </p:sp>
    </p:spTree>
    <p:extLst>
      <p:ext uri="{BB962C8B-B14F-4D97-AF65-F5344CB8AC3E}">
        <p14:creationId xmlns:p14="http://schemas.microsoft.com/office/powerpoint/2010/main" val="417237956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2C95DD"/>
                </a:solidFill>
                <a:latin typeface="+mj-lt"/>
              </a:defRPr>
            </a:lvl1pPr>
          </a:lstStyle>
          <a:p>
            <a:r>
              <a:rPr lang="en-US" dirty="0"/>
              <a:t>CLICK TO EDIT MASTER TITLE STYLE</a:t>
            </a:r>
          </a:p>
        </p:txBody>
      </p:sp>
      <p:sp>
        <p:nvSpPr>
          <p:cNvPr id="3"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80515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0"/>
            <a:ext cx="8458200" cy="457200"/>
          </a:xfrm>
          <a:prstGeom prst="rect">
            <a:avLst/>
          </a:prstGeom>
        </p:spPr>
        <p:txBody>
          <a:bodyPr lIns="0" tIns="0" rIns="0" bIns="0" anchor="t" anchorCtr="0"/>
          <a:lstStyle>
            <a:lvl1pPr algn="l">
              <a:lnSpc>
                <a:spcPct val="90000"/>
              </a:lnSpc>
              <a:defRPr sz="2800">
                <a:solidFill>
                  <a:srgbClr val="2C95DD"/>
                </a:solidFill>
                <a:latin typeface="+mj-lt"/>
              </a:defRPr>
            </a:lvl1pPr>
          </a:lstStyle>
          <a:p>
            <a:r>
              <a:rPr lang="en-US" dirty="0"/>
              <a:t>CLICK TO EDIT MASTER TITLE STYLE</a:t>
            </a:r>
          </a:p>
        </p:txBody>
      </p:sp>
      <p:sp>
        <p:nvSpPr>
          <p:cNvPr id="5" name="Content Placeholder 4"/>
          <p:cNvSpPr>
            <a:spLocks noGrp="1"/>
          </p:cNvSpPr>
          <p:nvPr>
            <p:ph sz="quarter" idx="10"/>
          </p:nvPr>
        </p:nvSpPr>
        <p:spPr>
          <a:xfrm>
            <a:off x="381000" y="1295400"/>
            <a:ext cx="8458200" cy="31242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2626464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2C95DD"/>
                </a:solidFill>
              </a:defRPr>
            </a:lvl1pPr>
          </a:lstStyle>
          <a:p>
            <a:r>
              <a:rPr lang="en-US" dirty="0"/>
              <a:t>CLICK TO EDIT MASTER TITLE STYLE</a:t>
            </a:r>
          </a:p>
        </p:txBody>
      </p:sp>
      <p:sp>
        <p:nvSpPr>
          <p:cNvPr id="5" name="Content Placeholder 4"/>
          <p:cNvSpPr>
            <a:spLocks noGrp="1"/>
          </p:cNvSpPr>
          <p:nvPr>
            <p:ph sz="quarter" idx="10"/>
          </p:nvPr>
        </p:nvSpPr>
        <p:spPr>
          <a:xfrm>
            <a:off x="3810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787018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2C95DD"/>
                </a:solidFill>
              </a:defRPr>
            </a:lvl1pPr>
          </a:lstStyle>
          <a:p>
            <a:r>
              <a:rPr lang="en-US" dirty="0"/>
              <a:t>CLICK TO EDIT MASTER TITLE STYLE</a:t>
            </a:r>
          </a:p>
        </p:txBody>
      </p:sp>
      <p:sp>
        <p:nvSpPr>
          <p:cNvPr id="5" name="Content Placeholder 4"/>
          <p:cNvSpPr>
            <a:spLocks noGrp="1"/>
          </p:cNvSpPr>
          <p:nvPr>
            <p:ph sz="quarter" idx="10" hasCustomPrompt="1"/>
          </p:nvPr>
        </p:nvSpPr>
        <p:spPr>
          <a:xfrm>
            <a:off x="381000"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47075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1_End slide">
    <p:spTree>
      <p:nvGrpSpPr>
        <p:cNvPr id="1" name=""/>
        <p:cNvGrpSpPr/>
        <p:nvPr/>
      </p:nvGrpSpPr>
      <p:grpSpPr>
        <a:xfrm>
          <a:off x="0" y="0"/>
          <a:ext cx="0" cy="0"/>
          <a:chOff x="0" y="0"/>
          <a:chExt cx="0" cy="0"/>
        </a:xfrm>
      </p:grpSpPr>
      <p:pic>
        <p:nvPicPr>
          <p:cNvPr id="11" name="Picture 10" descr="Federation_Logo_Colo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4734" y="646881"/>
            <a:ext cx="2796726" cy="2792637"/>
          </a:xfrm>
          <a:prstGeom prst="rect">
            <a:avLst/>
          </a:prstGeom>
        </p:spPr>
      </p:pic>
      <p:grpSp>
        <p:nvGrpSpPr>
          <p:cNvPr id="3" name="Group 2"/>
          <p:cNvGrpSpPr/>
          <p:nvPr userDrawn="1"/>
        </p:nvGrpSpPr>
        <p:grpSpPr>
          <a:xfrm>
            <a:off x="469278" y="3833229"/>
            <a:ext cx="8277033" cy="476172"/>
            <a:chOff x="496014" y="3833229"/>
            <a:chExt cx="8277033" cy="476172"/>
          </a:xfrm>
        </p:grpSpPr>
        <p:pic>
          <p:nvPicPr>
            <p:cNvPr id="2" name="Picture 1" descr="VirtuStream.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3651" y="3863798"/>
              <a:ext cx="1419427" cy="340667"/>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7489912" y="4016991"/>
              <a:ext cx="1283135" cy="195116"/>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881223" y="3959609"/>
              <a:ext cx="1021665" cy="234219"/>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gray">
            <a:xfrm>
              <a:off x="3395534" y="3906797"/>
              <a:ext cx="727905" cy="339842"/>
            </a:xfrm>
            <a:prstGeom prst="rect">
              <a:avLst/>
            </a:prstGeom>
          </p:spPr>
        </p:pic>
        <p:pic>
          <p:nvPicPr>
            <p:cNvPr id="24" name="Picture 2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496014" y="3919921"/>
              <a:ext cx="938880" cy="302786"/>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04248" y="3833229"/>
              <a:ext cx="476172" cy="476172"/>
            </a:xfrm>
            <a:prstGeom prst="rect">
              <a:avLst/>
            </a:prstGeom>
          </p:spPr>
        </p:pic>
      </p:grpSp>
    </p:spTree>
    <p:extLst>
      <p:ext uri="{BB962C8B-B14F-4D97-AF65-F5344CB8AC3E}">
        <p14:creationId xmlns:p14="http://schemas.microsoft.com/office/powerpoint/2010/main" val="3825904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513434472"/>
      </p:ext>
    </p:extLst>
  </p:cSld>
  <p:clrMapOvr>
    <a:masterClrMapping/>
  </p:clrMapOvr>
  <p:transition spd="med">
    <p:wipe dir="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250031" y="1714500"/>
            <a:ext cx="8643938" cy="1707803"/>
          </a:xfrm>
          <a:prstGeom prst="rect">
            <a:avLst/>
          </a:prstGeom>
        </p:spPr>
        <p:txBody>
          <a:bodyPr lIns="57397" tIns="28698" rIns="57397" bIns="28698"/>
          <a:lstStyle/>
          <a:p>
            <a:pPr lvl="0">
              <a:defRPr sz="1800" cap="none">
                <a:solidFill>
                  <a:srgbClr val="000000"/>
                </a:solidFill>
              </a:defRPr>
            </a:pPr>
            <a:r>
              <a:rPr sz="4500" cap="all">
                <a:solidFill>
                  <a:srgbClr val="535353"/>
                </a:solidFill>
              </a:rPr>
              <a:t>Title Text</a:t>
            </a:r>
          </a:p>
        </p:txBody>
      </p:sp>
    </p:spTree>
    <p:extLst>
      <p:ext uri="{BB962C8B-B14F-4D97-AF65-F5344CB8AC3E}">
        <p14:creationId xmlns:p14="http://schemas.microsoft.com/office/powerpoint/2010/main" val="2521309990"/>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nd subtitle only">
    <p:spTree>
      <p:nvGrpSpPr>
        <p:cNvPr id="1" name=""/>
        <p:cNvGrpSpPr/>
        <p:nvPr/>
      </p:nvGrpSpPr>
      <p:grpSpPr>
        <a:xfrm>
          <a:off x="0" y="0"/>
          <a:ext cx="0" cy="0"/>
          <a:chOff x="0" y="0"/>
          <a:chExt cx="0" cy="0"/>
        </a:xfrm>
      </p:grpSpPr>
      <p:sp>
        <p:nvSpPr>
          <p:cNvPr id="6" name="Subtitle 2"/>
          <p:cNvSpPr>
            <a:spLocks noGrp="1"/>
          </p:cNvSpPr>
          <p:nvPr>
            <p:ph type="subTitle" idx="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1"/>
          <p:cNvSpPr>
            <a:spLocks noGrp="1"/>
          </p:cNvSpPr>
          <p:nvPr>
            <p:ph type="ctrTitle"/>
          </p:nvPr>
        </p:nvSpPr>
        <p:spPr>
          <a:xfrm>
            <a:off x="39624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05844993"/>
      </p:ext>
    </p:extLst>
  </p:cSld>
  <p:clrMapOvr>
    <a:masterClrMapping/>
  </p:clrMapOvr>
  <p:transition spd="med">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fontAlgn="auto">
              <a:spcBef>
                <a:spcPts val="0"/>
              </a:spcBef>
              <a:spcAft>
                <a:spcPts val="0"/>
              </a:spcAft>
            </a:pPr>
            <a:endParaRPr sz="1800">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1495928135"/>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40487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7772" y="1917700"/>
            <a:ext cx="1560285" cy="273734"/>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6033" y="441234"/>
            <a:ext cx="2587752" cy="1554480"/>
          </a:xfrm>
          <a:prstGeom prst="rect">
            <a:avLst/>
          </a:prstGeom>
        </p:spPr>
      </p:pic>
      <p:sp>
        <p:nvSpPr>
          <p:cNvPr id="10" name="Text Placeholder 9"/>
          <p:cNvSpPr>
            <a:spLocks noGrp="1"/>
          </p:cNvSpPr>
          <p:nvPr>
            <p:ph type="body" sz="quarter" idx="10" hasCustomPrompt="1"/>
          </p:nvPr>
        </p:nvSpPr>
        <p:spPr>
          <a:xfrm>
            <a:off x="377371" y="3132662"/>
            <a:ext cx="6545943" cy="962025"/>
          </a:xfrm>
          <a:prstGeom prst="rect">
            <a:avLst/>
          </a:prstGeom>
        </p:spPr>
        <p:txBody>
          <a:bodyPr/>
          <a:lstStyle>
            <a:lvl1pPr marL="0" indent="0">
              <a:buNone/>
              <a:defRPr sz="5200" baseline="0">
                <a:solidFill>
                  <a:schemeClr val="tx2"/>
                </a:solidFill>
                <a:latin typeface="Arial" charset="0"/>
                <a:ea typeface="Arial" charset="0"/>
                <a:cs typeface="Arial" charset="0"/>
              </a:defRPr>
            </a:lvl1pPr>
          </a:lstStyle>
          <a:p>
            <a:pPr lvl="0"/>
            <a:r>
              <a:rPr lang="en-US" dirty="0" smtClean="0"/>
              <a:t>Click to edit title slide</a:t>
            </a:r>
            <a:endParaRPr lang="en-US" dirty="0"/>
          </a:p>
        </p:txBody>
      </p:sp>
    </p:spTree>
    <p:extLst>
      <p:ext uri="{BB962C8B-B14F-4D97-AF65-F5344CB8AC3E}">
        <p14:creationId xmlns:p14="http://schemas.microsoft.com/office/powerpoint/2010/main" val="1221458852"/>
      </p:ext>
    </p:extLst>
  </p:cSld>
  <p:clrMapOvr>
    <a:masterClrMapping/>
  </p:clrMapOvr>
  <p:transition spd="med">
    <p:wipe dir="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9"/>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03" indent="0">
              <a:lnSpc>
                <a:spcPct val="100000"/>
              </a:lnSpc>
              <a:spcBef>
                <a:spcPts val="300"/>
              </a:spcBef>
              <a:spcAft>
                <a:spcPts val="0"/>
              </a:spcAft>
              <a:buClr>
                <a:srgbClr val="808080"/>
              </a:buClr>
              <a:buNone/>
              <a:defRPr>
                <a:solidFill>
                  <a:schemeClr val="tx2"/>
                </a:solidFill>
                <a:latin typeface="+mn-lt"/>
                <a:ea typeface="Arial"/>
              </a:defRPr>
            </a:lvl2pPr>
            <a:lvl3pPr marL="688958" indent="0">
              <a:lnSpc>
                <a:spcPct val="100000"/>
              </a:lnSpc>
              <a:spcBef>
                <a:spcPts val="300"/>
              </a:spcBef>
              <a:spcAft>
                <a:spcPts val="0"/>
              </a:spcAft>
              <a:buClr>
                <a:srgbClr val="808080"/>
              </a:buClr>
              <a:buNone/>
              <a:defRPr>
                <a:solidFill>
                  <a:schemeClr val="tx2"/>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5" name="Picture 4"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330685002"/>
      </p:ext>
    </p:extLst>
  </p:cSld>
  <p:clrMapOvr>
    <a:masterClrMapping/>
  </p:clrMapOvr>
  <p:transition spd="med">
    <p:wipe dir="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4" y="1277939"/>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4" name="Picture 3"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1314057419"/>
      </p:ext>
    </p:extLst>
  </p:cSld>
  <p:clrMapOvr>
    <a:masterClrMapping/>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71463" y="1057767"/>
            <a:ext cx="7960422" cy="313267"/>
          </a:xfrm>
          <a:prstGeom prst="rect">
            <a:avLst/>
          </a:prstGeom>
        </p:spPr>
        <p:txBody>
          <a:bodyPr lIns="0" rIns="0" anchor="t" anchorCtr="0"/>
          <a:lstStyle>
            <a:lvl1pPr marL="228594" indent="-22859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4" y="1541464"/>
            <a:ext cx="7958137"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656364685"/>
      </p:ext>
    </p:extLst>
  </p:cSld>
  <p:clrMapOvr>
    <a:masterClrMapping/>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64" y="1277939"/>
            <a:ext cx="38433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9" y="1277939"/>
            <a:ext cx="385286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336892320"/>
      </p:ext>
    </p:extLst>
  </p:cSld>
  <p:clrMapOvr>
    <a:masterClrMapping/>
  </p:clrMapOvr>
  <p:transition spd="med">
    <p:wipe dir="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1464" y="268288"/>
            <a:ext cx="4295219" cy="806114"/>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9"/>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2511657721"/>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865304" cy="48633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71463" y="767410"/>
            <a:ext cx="4305300" cy="313267"/>
          </a:xfrm>
          <a:prstGeom prst="rect">
            <a:avLst/>
          </a:prstGeom>
        </p:spPr>
        <p:txBody>
          <a:bodyPr lIns="0" rIns="0" anchor="t" anchorCtr="0"/>
          <a:lstStyle>
            <a:lvl1pPr marL="228594" indent="-22859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39"/>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1937115822"/>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22117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9"/>
            <a:ext cx="4297680" cy="84080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71463" y="1113367"/>
            <a:ext cx="4305300" cy="313267"/>
          </a:xfrm>
          <a:prstGeom prst="rect">
            <a:avLst/>
          </a:prstGeom>
        </p:spPr>
        <p:txBody>
          <a:bodyPr lIns="0" rIns="0" anchor="t" anchorCtr="0"/>
          <a:lstStyle>
            <a:lvl1pPr marL="228594" indent="-22859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4"/>
            <a:ext cx="4291012"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17" indent="-169859">
              <a:lnSpc>
                <a:spcPct val="100000"/>
              </a:lnSpc>
              <a:spcBef>
                <a:spcPts val="300"/>
              </a:spcBef>
              <a:spcAft>
                <a:spcPts val="0"/>
              </a:spcAft>
              <a:buClr>
                <a:srgbClr val="808080"/>
              </a:buClr>
              <a:defRPr>
                <a:solidFill>
                  <a:srgbClr val="FFFFFF"/>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485762967"/>
      </p:ext>
    </p:extLst>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9"/>
            <a:ext cx="7955280" cy="472577"/>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3472062133"/>
      </p:ext>
    </p:extLst>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8"/>
            <a:ext cx="676656" cy="120541"/>
          </a:xfrm>
          <a:prstGeom prst="rect">
            <a:avLst/>
          </a:prstGeom>
        </p:spPr>
      </p:pic>
    </p:spTree>
    <p:extLst>
      <p:ext uri="{BB962C8B-B14F-4D97-AF65-F5344CB8AC3E}">
        <p14:creationId xmlns:p14="http://schemas.microsoft.com/office/powerpoint/2010/main" val="477813375"/>
      </p:ext>
    </p:extLst>
  </p:cSld>
  <p:clrMapOvr>
    <a:masterClrMapping/>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hite b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4"/>
            <a:ext cx="675370" cy="120065"/>
          </a:xfrm>
          <a:prstGeom prst="rect">
            <a:avLst/>
          </a:prstGeom>
        </p:spPr>
      </p:pic>
      <p:sp>
        <p:nvSpPr>
          <p:cNvPr id="9" name="Title 1"/>
          <p:cNvSpPr>
            <a:spLocks noGrp="1"/>
          </p:cNvSpPr>
          <p:nvPr>
            <p:ph type="title" hasCustomPrompt="1"/>
          </p:nvPr>
        </p:nvSpPr>
        <p:spPr>
          <a:xfrm>
            <a:off x="271463" y="268289"/>
            <a:ext cx="7955280" cy="472577"/>
          </a:xfrm>
          <a:prstGeom prst="rect">
            <a:avLst/>
          </a:prstGeom>
        </p:spPr>
        <p:txBody>
          <a:bodyPr lIns="0" rIns="0"/>
          <a:lstStyle>
            <a:lvl1pPr>
              <a:defRPr>
                <a:solidFill>
                  <a:schemeClr val="accent1"/>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4278221484"/>
      </p:ext>
    </p:extLst>
  </p:cSld>
  <p:clrMapOvr>
    <a:overrideClrMapping bg1="lt1" tx1="dk1" bg2="lt2" tx2="dk2" accent1="accent1" accent2="accent2" accent3="accent3" accent4="accent4" accent5="accent5" accent6="accent6" hlink="hlink" folHlink="folHlink"/>
  </p:clrMapOvr>
  <p:transition spd="med">
    <p:wipe dir="r"/>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4"/>
            <a:ext cx="675370" cy="120065"/>
          </a:xfrm>
          <a:prstGeom prst="rect">
            <a:avLst/>
          </a:prstGeom>
        </p:spPr>
      </p:pic>
    </p:spTree>
    <p:extLst>
      <p:ext uri="{BB962C8B-B14F-4D97-AF65-F5344CB8AC3E}">
        <p14:creationId xmlns:p14="http://schemas.microsoft.com/office/powerpoint/2010/main" val="1721212578"/>
      </p:ext>
    </p:extLst>
  </p:cSld>
  <p:clrMapOvr>
    <a:overrideClrMapping bg1="lt1" tx1="dk1" bg2="lt2" tx2="dk2" accent1="accent1" accent2="accent2" accent3="accent3" accent4="accent4" accent5="accent5" accent6="accent6" hlink="hlink" folHlink="folHlink"/>
  </p:clrMapOvr>
  <p:transition spd="med">
    <p:wipe dir="r"/>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Logo slide gray">
    <p:spTree>
      <p:nvGrpSpPr>
        <p:cNvPr id="1" name=""/>
        <p:cNvGrpSpPr/>
        <p:nvPr/>
      </p:nvGrpSpPr>
      <p:grpSpPr>
        <a:xfrm>
          <a:off x="0" y="0"/>
          <a:ext cx="0" cy="0"/>
          <a:chOff x="0" y="0"/>
          <a:chExt cx="0" cy="0"/>
        </a:xfrm>
      </p:grpSpPr>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8463" y="2266464"/>
            <a:ext cx="3077307" cy="548194"/>
          </a:xfrm>
          <a:prstGeom prst="rect">
            <a:avLst/>
          </a:prstGeom>
        </p:spPr>
      </p:pic>
    </p:spTree>
    <p:extLst>
      <p:ext uri="{BB962C8B-B14F-4D97-AF65-F5344CB8AC3E}">
        <p14:creationId xmlns:p14="http://schemas.microsoft.com/office/powerpoint/2010/main" val="3550116917"/>
      </p:ext>
    </p:extLst>
  </p:cSld>
  <p:clrMapOvr>
    <a:masterClrMapping/>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1"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9" y="4838501"/>
            <a:ext cx="675925" cy="120540"/>
          </a:xfrm>
          <a:prstGeom prst="rect">
            <a:avLst/>
          </a:prstGeom>
        </p:spPr>
      </p:pic>
    </p:spTree>
    <p:extLst>
      <p:ext uri="{BB962C8B-B14F-4D97-AF65-F5344CB8AC3E}">
        <p14:creationId xmlns:p14="http://schemas.microsoft.com/office/powerpoint/2010/main" val="2314205023"/>
      </p:ext>
    </p:extLst>
  </p:cSld>
  <p:clrMapOvr>
    <a:masterClrMapping/>
  </p:clrMapOvr>
  <p:transition spd="med">
    <p:wipe dir="r"/>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365649905"/>
      </p:ext>
    </p:extLst>
  </p:cSld>
  <p:clrMapOvr>
    <a:masterClrMapping/>
  </p:clrMapOvr>
  <p:transition spd="med">
    <p:wipe dir="r"/>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493011221"/>
      </p:ext>
    </p:extLst>
  </p:cSld>
  <p:clrMapOvr>
    <a:masterClrMapping/>
  </p:clrMapOvr>
  <p:transition spd="med">
    <p:wipe dir="r"/>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65550365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40487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7772" y="1917700"/>
            <a:ext cx="1560285" cy="273734"/>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6033" y="441234"/>
            <a:ext cx="2587752" cy="1554480"/>
          </a:xfrm>
          <a:prstGeom prst="rect">
            <a:avLst/>
          </a:prstGeom>
        </p:spPr>
      </p:pic>
      <p:sp>
        <p:nvSpPr>
          <p:cNvPr id="10" name="Text Placeholder 9"/>
          <p:cNvSpPr>
            <a:spLocks noGrp="1"/>
          </p:cNvSpPr>
          <p:nvPr>
            <p:ph type="body" sz="quarter" idx="10" hasCustomPrompt="1"/>
          </p:nvPr>
        </p:nvSpPr>
        <p:spPr>
          <a:xfrm>
            <a:off x="377370" y="3132662"/>
            <a:ext cx="6545943" cy="962025"/>
          </a:xfrm>
          <a:prstGeom prst="rect">
            <a:avLst/>
          </a:prstGeom>
        </p:spPr>
        <p:txBody>
          <a:bodyPr/>
          <a:lstStyle>
            <a:lvl1pPr marL="0" indent="0">
              <a:buNone/>
              <a:defRPr sz="5200" baseline="0">
                <a:solidFill>
                  <a:schemeClr val="tx2"/>
                </a:solidFill>
                <a:latin typeface="Arial" charset="0"/>
                <a:ea typeface="Arial" charset="0"/>
                <a:cs typeface="Arial" charset="0"/>
              </a:defRPr>
            </a:lvl1pPr>
          </a:lstStyle>
          <a:p>
            <a:pPr lvl="0"/>
            <a:r>
              <a:rPr lang="en-US" dirty="0" smtClean="0"/>
              <a:t>Click to edit title slide</a:t>
            </a:r>
            <a:endParaRPr lang="en-US" dirty="0"/>
          </a:p>
        </p:txBody>
      </p:sp>
    </p:spTree>
    <p:extLst>
      <p:ext uri="{BB962C8B-B14F-4D97-AF65-F5344CB8AC3E}">
        <p14:creationId xmlns:p14="http://schemas.microsoft.com/office/powerpoint/2010/main" val="772431399"/>
      </p:ext>
    </p:extLst>
  </p:cSld>
  <p:clrMapOvr>
    <a:masterClrMapping/>
  </p:clrMapOvr>
  <p:transition spd="med">
    <p:wipe dir="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681612773"/>
      </p:ext>
    </p:extLst>
  </p:cSld>
  <p:clrMapOvr>
    <a:masterClrMapping/>
  </p:clrMapOvr>
  <p:transition spd="med">
    <p:wipe dir="r"/>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91572413"/>
      </p:ext>
    </p:extLst>
  </p:cSld>
  <p:clrMapOvr>
    <a:masterClrMapping/>
  </p:clrMapOvr>
  <p:transition spd="med">
    <p:wipe dir="r"/>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33274986"/>
      </p:ext>
    </p:extLst>
  </p:cSld>
  <p:clrMapOvr>
    <a:masterClrMapping/>
  </p:clrMapOvr>
  <p:transition spd="med">
    <p:wipe dir="r"/>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802139131"/>
      </p:ext>
    </p:extLst>
  </p:cSld>
  <p:clrMapOvr>
    <a:masterClrMapping/>
  </p:clrMapOvr>
  <p:transition spd="med">
    <p:wipe dir="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59907500"/>
      </p:ext>
    </p:extLst>
  </p:cSld>
  <p:clrMapOvr>
    <a:masterClrMapping/>
  </p:clrMapOvr>
  <p:transition spd="med">
    <p:wipe dir="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98513279"/>
      </p:ext>
    </p:extLst>
  </p:cSld>
  <p:clrMapOvr>
    <a:masterClrMapping/>
  </p:clrMapOvr>
  <p:transition spd="med">
    <p:wipe dir="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94901511"/>
      </p:ext>
    </p:extLst>
  </p:cSld>
  <p:clrMapOvr>
    <a:masterClrMapping/>
  </p:clrMapOvr>
  <p:transition spd="med">
    <p:wipe dir="r"/>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79171992"/>
      </p:ext>
    </p:extLst>
  </p:cSld>
  <p:clrMapOvr>
    <a:masterClrMapping/>
  </p:clrMapOvr>
  <p:transition spd="med">
    <p:wipe dir="r"/>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813928270"/>
      </p:ext>
    </p:extLst>
  </p:cSld>
  <p:clrMapOvr>
    <a:masterClrMapping/>
  </p:clrMapOvr>
  <p:transition spd="med">
    <p:wipe dir="r"/>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975559037"/>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Logo slide gray">
    <p:spTree>
      <p:nvGrpSpPr>
        <p:cNvPr id="1" name=""/>
        <p:cNvGrpSpPr/>
        <p:nvPr/>
      </p:nvGrpSpPr>
      <p:grpSpPr>
        <a:xfrm>
          <a:off x="0" y="0"/>
          <a:ext cx="0" cy="0"/>
          <a:chOff x="0" y="0"/>
          <a:chExt cx="0" cy="0"/>
        </a:xfrm>
      </p:grpSpPr>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8462" y="2266463"/>
            <a:ext cx="3077307" cy="548194"/>
          </a:xfrm>
          <a:prstGeom prst="rect">
            <a:avLst/>
          </a:prstGeom>
        </p:spPr>
      </p:pic>
    </p:spTree>
    <p:extLst>
      <p:ext uri="{BB962C8B-B14F-4D97-AF65-F5344CB8AC3E}">
        <p14:creationId xmlns:p14="http://schemas.microsoft.com/office/powerpoint/2010/main" val="2094785282"/>
      </p:ext>
    </p:extLst>
  </p:cSld>
  <p:clrMapOvr>
    <a:masterClrMapping/>
  </p:clrMapOvr>
  <p:transition spd="med">
    <p:wipe dir="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626842877"/>
      </p:ext>
    </p:extLst>
  </p:cSld>
  <p:clrMapOvr>
    <a:masterClrMapping/>
  </p:clrMapOvr>
  <p:transition spd="med">
    <p:wipe dir="r"/>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307302743"/>
      </p:ext>
    </p:extLst>
  </p:cSld>
  <p:clrMapOvr>
    <a:masterClrMapping/>
  </p:clrMapOvr>
  <p:transition spd="med">
    <p:wipe dir="r"/>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910516"/>
      </p:ext>
    </p:extLst>
  </p:cSld>
  <p:clrMapOvr>
    <a:masterClrMapping/>
  </p:clrMapOvr>
  <p:transition spd="med">
    <p:wipe dir="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61853139"/>
      </p:ext>
    </p:extLst>
  </p:cSld>
  <p:clrMapOvr>
    <a:masterClrMapping/>
  </p:clrMapOvr>
  <p:transition spd="med">
    <p:wipe dir="r"/>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626213314"/>
      </p:ext>
    </p:extLst>
  </p:cSld>
  <p:clrMapOvr>
    <a:masterClrMapping/>
  </p:clrMapOvr>
  <p:transition spd="med">
    <p:wipe dir="r"/>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236512450"/>
      </p:ext>
    </p:extLst>
  </p:cSld>
  <p:clrMapOvr>
    <a:masterClrMapping/>
  </p:clrMapOvr>
  <p:transition spd="med">
    <p:wipe dir="r"/>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42631245"/>
      </p:ext>
    </p:extLst>
  </p:cSld>
  <p:clrMapOvr>
    <a:masterClrMapping/>
  </p:clrMapOvr>
  <p:transition spd="med">
    <p:wipe dir="r"/>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203045459"/>
      </p:ext>
    </p:extLst>
  </p:cSld>
  <p:clrMapOvr>
    <a:masterClrMapping/>
  </p:clrMapOvr>
  <p:transition spd="med">
    <p:wipe dir="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056369609"/>
      </p:ext>
    </p:extLst>
  </p:cSld>
  <p:clrMapOvr>
    <a:masterClrMapping/>
  </p:clrMapOvr>
  <p:transition spd="med">
    <p:wipe dir="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037527496"/>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603847304"/>
      </p:ext>
    </p:extLst>
  </p:cSld>
  <p:clrMapOvr>
    <a:masterClrMapping/>
  </p:clrMapOvr>
  <p:transition spd="med">
    <p:wipe dir="r"/>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097796793"/>
      </p:ext>
    </p:extLst>
  </p:cSld>
  <p:clrMapOvr>
    <a:masterClrMapping/>
  </p:clrMapOvr>
  <p:transition spd="med">
    <p:wipe dir="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57866065"/>
      </p:ext>
    </p:extLst>
  </p:cSld>
  <p:clrMapOvr>
    <a:masterClrMapping/>
  </p:clrMapOvr>
  <p:transition spd="med">
    <p:wipe dir="r"/>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686413789"/>
      </p:ext>
    </p:extLst>
  </p:cSld>
  <p:clrMapOvr>
    <a:masterClrMapping/>
  </p:clrMapOvr>
  <p:transition spd="med">
    <p:wipe dir="r"/>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218670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91227047"/>
      </p:ext>
    </p:extLst>
  </p:cSld>
  <p:clrMapOvr>
    <a:masterClrMapping/>
  </p:clrMapOvr>
  <p:transition spd="med">
    <p:wipe dir="r"/>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Content with 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755362"/>
            <a:ext cx="7960422" cy="313267"/>
          </a:xfrm>
          <a:prstGeom prst="rect">
            <a:avLst/>
          </a:prstGeom>
        </p:spPr>
        <p:txBody>
          <a:bodyPr lIns="0" rIns="0" anchor="t" anchorCtr="0"/>
          <a:lstStyle>
            <a:lvl1pPr marL="228588" indent="-228588">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7" name="fl" descr="                              Dell - Internal Use - Confidential&#10;"/>
          <p:cNvSpPr txBox="1"/>
          <p:nvPr userDrawn="1"/>
        </p:nvSpPr>
        <p:spPr>
          <a:xfrm>
            <a:off x="998538" y="4833814"/>
            <a:ext cx="1657505" cy="117725"/>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850" b="1" dirty="0">
                <a:solidFill>
                  <a:srgbClr val="FFFFFF"/>
                </a:solidFill>
              </a:rPr>
              <a:t>Dell - Internal Use - Confidential</a:t>
            </a:r>
          </a:p>
        </p:txBody>
      </p:sp>
      <p:pic>
        <p:nvPicPr>
          <p:cNvPr id="11" name="Pictur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201289" y="4838855"/>
            <a:ext cx="675370" cy="120065"/>
          </a:xfrm>
          <a:prstGeom prst="rect">
            <a:avLst/>
          </a:prstGeom>
        </p:spPr>
      </p:pic>
    </p:spTree>
    <p:extLst>
      <p:ext uri="{BB962C8B-B14F-4D97-AF65-F5344CB8AC3E}">
        <p14:creationId xmlns:p14="http://schemas.microsoft.com/office/powerpoint/2010/main" val="1090010467"/>
      </p:ext>
    </p:extLst>
  </p:cSld>
  <p:clrMapOvr>
    <a:masterClrMapping/>
  </p:clrMapOvr>
  <p:transition spd="med">
    <p:wipe dir="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053150"/>
      </p:ext>
    </p:extLst>
  </p:cSld>
  <p:clrMapOvr>
    <a:masterClrMapping/>
  </p:clrMapOvr>
  <p:transition spd="med">
    <p:wipe dir="r"/>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948859702"/>
      </p:ext>
    </p:extLst>
  </p:cSld>
  <p:clrMapOvr>
    <a:masterClrMapping/>
  </p:clrMapOvr>
  <p:transition spd="med">
    <p:wipe dir="r"/>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325788751"/>
      </p:ext>
    </p:extLst>
  </p:cSld>
  <p:clrMapOvr>
    <a:masterClrMapping/>
  </p:clrMapOvr>
  <p:transition spd="med">
    <p:wipe dir="r"/>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75586109"/>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98710545"/>
      </p:ext>
    </p:extLst>
  </p:cSld>
  <p:clrMapOvr>
    <a:masterClrMapping/>
  </p:clrMapOvr>
  <p:transition spd="med">
    <p:wipe dir="r"/>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330966893"/>
      </p:ext>
    </p:extLst>
  </p:cSld>
  <p:clrMapOvr>
    <a:masterClrMapping/>
  </p:clrMapOvr>
  <p:transition spd="med">
    <p:wipe dir="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14843719"/>
      </p:ext>
    </p:extLst>
  </p:cSld>
  <p:clrMapOvr>
    <a:masterClrMapping/>
  </p:clrMapOvr>
  <p:transition spd="med">
    <p:wipe dir="r"/>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899143559"/>
      </p:ext>
    </p:extLst>
  </p:cSld>
  <p:clrMapOvr>
    <a:masterClrMapping/>
  </p:clrMapOvr>
  <p:transition spd="med">
    <p:wipe dir="r"/>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4236607456"/>
      </p:ext>
    </p:extLst>
  </p:cSld>
  <p:clrMapOvr>
    <a:masterClrMapping/>
  </p:clrMapOvr>
  <p:transition spd="med">
    <p:wipe dir="r"/>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21746626"/>
      </p:ext>
    </p:extLst>
  </p:cSld>
  <p:clrMapOvr>
    <a:masterClrMapping/>
  </p:clrMapOvr>
  <p:transition spd="med">
    <p:wipe dir="r"/>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3628734"/>
      </p:ext>
    </p:extLst>
  </p:cSld>
  <p:clrMapOvr>
    <a:masterClrMapping/>
  </p:clrMapOvr>
  <p:transition spd="med">
    <p:wipe dir="r"/>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50591895"/>
      </p:ext>
    </p:extLst>
  </p:cSld>
  <p:clrMapOvr>
    <a:masterClrMapping/>
  </p:clrMapOvr>
  <p:transition spd="med">
    <p:wipe dir="r"/>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5980896"/>
      </p:ext>
    </p:extLst>
  </p:cSld>
  <p:clrMapOvr>
    <a:masterClrMapping/>
  </p:clrMapOvr>
  <p:transition spd="med">
    <p:wipe dir="r"/>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3041891828"/>
      </p:ext>
    </p:extLst>
  </p:cSld>
  <p:clrMapOvr>
    <a:masterClrMapping/>
  </p:clrMapOvr>
  <p:transition spd="med">
    <p:wipe dir="r"/>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626130403"/>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416204944"/>
      </p:ext>
    </p:extLst>
  </p:cSld>
  <p:clrMapOvr>
    <a:masterClrMapping/>
  </p:clrMapOvr>
  <p:transition spd="med">
    <p:wipe dir="r"/>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85928255"/>
      </p:ext>
    </p:extLst>
  </p:cSld>
  <p:clrMapOvr>
    <a:masterClrMapping/>
  </p:clrMapOvr>
  <p:transition spd="med">
    <p:wipe dir="r"/>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159679737"/>
      </p:ext>
    </p:extLst>
  </p:cSld>
  <p:clrMapOvr>
    <a:masterClrMapping/>
  </p:clrMapOvr>
  <p:transition spd="med">
    <p:wipe dir="r"/>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478371"/>
      </p:ext>
    </p:extLst>
  </p:cSld>
  <p:clrMapOvr>
    <a:masterClrMapping/>
  </p:clrMapOvr>
  <p:transition spd="med">
    <p:wipe dir="r"/>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558169952"/>
      </p:ext>
    </p:extLst>
  </p:cSld>
  <p:clrMapOvr>
    <a:masterClrMapping/>
  </p:clrMapOvr>
  <p:transition spd="med">
    <p:wipe dir="r"/>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824553229"/>
      </p:ext>
    </p:extLst>
  </p:cSld>
  <p:clrMapOvr>
    <a:masterClrMapping/>
  </p:clrMapOvr>
  <p:transition spd="med">
    <p:wipe dir="r"/>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0211883"/>
      </p:ext>
    </p:extLst>
  </p:cSld>
  <p:clrMapOvr>
    <a:masterClrMapping/>
  </p:clrMapOvr>
  <p:transition spd="med">
    <p:wipe dir="r"/>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81672265"/>
      </p:ext>
    </p:extLst>
  </p:cSld>
  <p:clrMapOvr>
    <a:masterClrMapping/>
  </p:clrMapOvr>
  <p:transition spd="med">
    <p:wipe dir="r"/>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39962538"/>
      </p:ext>
    </p:extLst>
  </p:cSld>
  <p:clrMapOvr>
    <a:masterClrMapping/>
  </p:clrMapOvr>
  <p:transition spd="med">
    <p:wipe dir="r"/>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32516462"/>
      </p:ext>
    </p:extLst>
  </p:cSld>
  <p:clrMapOvr>
    <a:masterClrMapping/>
  </p:clrMapOvr>
  <p:transition spd="med">
    <p:wipe dir="r"/>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76342531"/>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4" name="Picture 3"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3830924121"/>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625276366"/>
      </p:ext>
    </p:extLst>
  </p:cSld>
  <p:clrMapOvr>
    <a:masterClrMapping/>
  </p:clrMapOvr>
  <p:transition spd="med">
    <p:wipe dir="r"/>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120856759"/>
      </p:ext>
    </p:extLst>
  </p:cSld>
  <p:clrMapOvr>
    <a:masterClrMapping/>
  </p:clrMapOvr>
  <p:transition spd="med">
    <p:wipe dir="r"/>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4053170893"/>
      </p:ext>
    </p:extLst>
  </p:cSld>
  <p:clrMapOvr>
    <a:masterClrMapping/>
  </p:clrMapOvr>
  <p:transition spd="med">
    <p:wipe dir="r"/>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2892720963"/>
      </p:ext>
    </p:extLst>
  </p:cSld>
  <p:clrMapOvr>
    <a:masterClrMapping/>
  </p:clrMapOvr>
  <p:transition spd="med">
    <p:wipe dir="r"/>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59813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9435717"/>
      </p:ext>
    </p:extLst>
  </p:cSld>
  <p:clrMapOvr>
    <a:masterClrMapping/>
  </p:clrMapOvr>
  <p:transition spd="med">
    <p:wipe dir="r"/>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_Content with 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755362"/>
            <a:ext cx="7960422" cy="313267"/>
          </a:xfrm>
          <a:prstGeom prst="rect">
            <a:avLst/>
          </a:prstGeom>
        </p:spPr>
        <p:txBody>
          <a:bodyPr lIns="0" rIns="0" anchor="t" anchorCtr="0"/>
          <a:lstStyle>
            <a:lvl1pPr marL="228588" indent="-228588">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7" name="fl" descr="                              Dell - Internal Use - Confidential&#10;"/>
          <p:cNvSpPr txBox="1"/>
          <p:nvPr userDrawn="1"/>
        </p:nvSpPr>
        <p:spPr>
          <a:xfrm>
            <a:off x="998538" y="4833814"/>
            <a:ext cx="1657505" cy="117725"/>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850" b="1" dirty="0">
                <a:solidFill>
                  <a:srgbClr val="FFFFFF"/>
                </a:solidFill>
              </a:rPr>
              <a:t>Dell - Internal Use - Confidential</a:t>
            </a:r>
          </a:p>
        </p:txBody>
      </p:sp>
      <p:pic>
        <p:nvPicPr>
          <p:cNvPr id="11" name="Pictur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201289" y="4838855"/>
            <a:ext cx="675370" cy="120065"/>
          </a:xfrm>
          <a:prstGeom prst="rect">
            <a:avLst/>
          </a:prstGeom>
        </p:spPr>
      </p:pic>
    </p:spTree>
    <p:extLst>
      <p:ext uri="{BB962C8B-B14F-4D97-AF65-F5344CB8AC3E}">
        <p14:creationId xmlns:p14="http://schemas.microsoft.com/office/powerpoint/2010/main" val="2297996972"/>
      </p:ext>
    </p:extLst>
  </p:cSld>
  <p:clrMapOvr>
    <a:masterClrMapping/>
  </p:clrMapOvr>
  <p:transition spd="med">
    <p:wipe dir="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26622"/>
      </p:ext>
    </p:extLst>
  </p:cSld>
  <p:clrMapOvr>
    <a:masterClrMapping/>
  </p:clrMapOvr>
  <p:transition spd="med">
    <p:wipe dir="r"/>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40487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7772" y="1917700"/>
            <a:ext cx="1560285" cy="273734"/>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6033" y="441234"/>
            <a:ext cx="2587752" cy="1554480"/>
          </a:xfrm>
          <a:prstGeom prst="rect">
            <a:avLst/>
          </a:prstGeom>
        </p:spPr>
      </p:pic>
      <p:sp>
        <p:nvSpPr>
          <p:cNvPr id="10" name="Text Placeholder 9"/>
          <p:cNvSpPr>
            <a:spLocks noGrp="1"/>
          </p:cNvSpPr>
          <p:nvPr>
            <p:ph type="body" sz="quarter" idx="10" hasCustomPrompt="1"/>
          </p:nvPr>
        </p:nvSpPr>
        <p:spPr>
          <a:xfrm>
            <a:off x="377370" y="3132662"/>
            <a:ext cx="6545943" cy="962025"/>
          </a:xfrm>
          <a:prstGeom prst="rect">
            <a:avLst/>
          </a:prstGeom>
        </p:spPr>
        <p:txBody>
          <a:bodyPr/>
          <a:lstStyle>
            <a:lvl1pPr marL="0" indent="0">
              <a:buNone/>
              <a:defRPr sz="5200" baseline="0">
                <a:solidFill>
                  <a:schemeClr val="tx2"/>
                </a:solidFill>
                <a:latin typeface="Arial" charset="0"/>
                <a:ea typeface="Arial" charset="0"/>
                <a:cs typeface="Arial" charset="0"/>
              </a:defRPr>
            </a:lvl1pPr>
          </a:lstStyle>
          <a:p>
            <a:pPr lvl="0"/>
            <a:r>
              <a:rPr lang="en-US" dirty="0" smtClean="0"/>
              <a:t>Click to edit title slide</a:t>
            </a:r>
            <a:endParaRPr lang="en-US" dirty="0"/>
          </a:p>
        </p:txBody>
      </p:sp>
    </p:spTree>
    <p:extLst>
      <p:ext uri="{BB962C8B-B14F-4D97-AF65-F5344CB8AC3E}">
        <p14:creationId xmlns:p14="http://schemas.microsoft.com/office/powerpoint/2010/main" val="4204551118"/>
      </p:ext>
    </p:extLst>
  </p:cSld>
  <p:clrMapOvr>
    <a:masterClrMapping/>
  </p:clrMapOvr>
  <p:transition spd="med">
    <p:wipe dir="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5" name="Picture 4"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820029516"/>
      </p:ext>
    </p:extLst>
  </p:cSld>
  <p:clrMapOvr>
    <a:masterClrMapping/>
  </p:clrMapOvr>
  <p:transition spd="med">
    <p:wipe dir="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4" name="Picture 3"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189581820"/>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544542234"/>
      </p:ext>
    </p:extLst>
  </p:cSld>
  <p:clrMapOvr>
    <a:masterClrMapping/>
  </p:clrMapOvr>
  <p:transition spd="med">
    <p:wipe dir="r"/>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71463" y="1057766"/>
            <a:ext cx="7960422"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343264603"/>
      </p:ext>
    </p:extLst>
  </p:cSld>
  <p:clrMapOvr>
    <a:masterClrMapping/>
  </p:clrMapOvr>
  <p:transition spd="med">
    <p:wipe dir="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730334775"/>
      </p:ext>
    </p:extLst>
  </p:cSld>
  <p:clrMapOvr>
    <a:masterClrMapping/>
  </p:clrMapOvr>
  <p:transition spd="med">
    <p:wipe dir="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1463" y="268288"/>
            <a:ext cx="4295219" cy="806114"/>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75137630"/>
      </p:ext>
    </p:extLst>
  </p:cSld>
  <p:clrMapOvr>
    <a:masterClrMapping/>
  </p:clrMapOvr>
  <p:transition spd="med">
    <p:wipe dir="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865304" cy="48633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71463" y="767409"/>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352780891"/>
      </p:ext>
    </p:extLst>
  </p:cSld>
  <p:clrMapOvr>
    <a:masterClrMapping/>
  </p:clrMapOvr>
  <p:transition spd="med">
    <p:wipe dir="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297680" cy="84080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71463" y="1113366"/>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706085572"/>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472577"/>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890253576"/>
      </p:ext>
    </p:extLst>
  </p:cSld>
  <p:clrMapOvr>
    <a:masterClrMapping/>
  </p:clrMapOvr>
  <p:transition spd="med">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484638118"/>
      </p:ext>
    </p:extLst>
  </p:cSld>
  <p:clrMapOvr>
    <a:masterClrMapping/>
  </p:clrMapOvr>
  <p:transition spd="med">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1_Logo slide gray">
    <p:spTree>
      <p:nvGrpSpPr>
        <p:cNvPr id="1" name=""/>
        <p:cNvGrpSpPr/>
        <p:nvPr/>
      </p:nvGrpSpPr>
      <p:grpSpPr>
        <a:xfrm>
          <a:off x="0" y="0"/>
          <a:ext cx="0" cy="0"/>
          <a:chOff x="0" y="0"/>
          <a:chExt cx="0" cy="0"/>
        </a:xfrm>
      </p:grpSpPr>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8462" y="2266463"/>
            <a:ext cx="3077307" cy="548194"/>
          </a:xfrm>
          <a:prstGeom prst="rect">
            <a:avLst/>
          </a:prstGeom>
        </p:spPr>
      </p:pic>
    </p:spTree>
    <p:extLst>
      <p:ext uri="{BB962C8B-B14F-4D97-AF65-F5344CB8AC3E}">
        <p14:creationId xmlns:p14="http://schemas.microsoft.com/office/powerpoint/2010/main" val="2488942419"/>
      </p:ext>
    </p:extLst>
  </p:cSld>
  <p:clrMapOvr>
    <a:masterClrMapping/>
  </p:clrMapOvr>
  <p:transition spd="med">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240487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7772" y="1917700"/>
            <a:ext cx="1560285" cy="273734"/>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6033" y="441234"/>
            <a:ext cx="2587752" cy="1554480"/>
          </a:xfrm>
          <a:prstGeom prst="rect">
            <a:avLst/>
          </a:prstGeom>
        </p:spPr>
      </p:pic>
      <p:sp>
        <p:nvSpPr>
          <p:cNvPr id="10" name="Text Placeholder 9"/>
          <p:cNvSpPr>
            <a:spLocks noGrp="1"/>
          </p:cNvSpPr>
          <p:nvPr>
            <p:ph type="body" sz="quarter" idx="10" hasCustomPrompt="1"/>
          </p:nvPr>
        </p:nvSpPr>
        <p:spPr>
          <a:xfrm>
            <a:off x="377370" y="3132662"/>
            <a:ext cx="6545943" cy="962025"/>
          </a:xfrm>
          <a:prstGeom prst="rect">
            <a:avLst/>
          </a:prstGeom>
        </p:spPr>
        <p:txBody>
          <a:bodyPr/>
          <a:lstStyle>
            <a:lvl1pPr marL="0" indent="0">
              <a:buNone/>
              <a:defRPr sz="5200" baseline="0">
                <a:solidFill>
                  <a:schemeClr val="tx2"/>
                </a:solidFill>
                <a:latin typeface="Arial" charset="0"/>
                <a:ea typeface="Arial" charset="0"/>
                <a:cs typeface="Arial" charset="0"/>
              </a:defRPr>
            </a:lvl1pPr>
          </a:lstStyle>
          <a:p>
            <a:pPr lvl="0"/>
            <a:r>
              <a:rPr lang="en-US" dirty="0" smtClean="0"/>
              <a:t>Click to edit title slide</a:t>
            </a:r>
            <a:endParaRPr lang="en-US" dirty="0"/>
          </a:p>
        </p:txBody>
      </p:sp>
    </p:spTree>
    <p:extLst>
      <p:ext uri="{BB962C8B-B14F-4D97-AF65-F5344CB8AC3E}">
        <p14:creationId xmlns:p14="http://schemas.microsoft.com/office/powerpoint/2010/main" val="2292574300"/>
      </p:ext>
    </p:extLst>
  </p:cSld>
  <p:clrMapOvr>
    <a:masterClrMapping/>
  </p:clrMapOvr>
  <p:transition spd="med">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5" name="Picture 4"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3586726710"/>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023075182"/>
      </p:ext>
    </p:extLst>
  </p:cSld>
  <p:clrMapOvr>
    <a:masterClrMapping/>
  </p:clrMapOvr>
  <p:transition spd="med">
    <p:wipe dir="r"/>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4" name="Picture 3"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567205028"/>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71463" y="1057766"/>
            <a:ext cx="7960422"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85497492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428219303"/>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1463" y="268288"/>
            <a:ext cx="4295219" cy="806114"/>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343192082"/>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865304" cy="48633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71463" y="767409"/>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595467748"/>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297680" cy="84080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71463" y="1113366"/>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616920601"/>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472577"/>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939400348"/>
      </p:ext>
    </p:extLst>
  </p:cSld>
  <p:clrMapOvr>
    <a:masterClrMapping/>
  </p:clrMapOvr>
  <p:transition spd="med">
    <p:wipe dir="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3059457639"/>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1_Logo slide gray">
    <p:spTree>
      <p:nvGrpSpPr>
        <p:cNvPr id="1" name=""/>
        <p:cNvGrpSpPr/>
        <p:nvPr/>
      </p:nvGrpSpPr>
      <p:grpSpPr>
        <a:xfrm>
          <a:off x="0" y="0"/>
          <a:ext cx="0" cy="0"/>
          <a:chOff x="0" y="0"/>
          <a:chExt cx="0" cy="0"/>
        </a:xfrm>
      </p:grpSpPr>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8462" y="2266463"/>
            <a:ext cx="3077307" cy="548194"/>
          </a:xfrm>
          <a:prstGeom prst="rect">
            <a:avLst/>
          </a:prstGeom>
        </p:spPr>
      </p:pic>
    </p:spTree>
    <p:extLst>
      <p:ext uri="{BB962C8B-B14F-4D97-AF65-F5344CB8AC3E}">
        <p14:creationId xmlns:p14="http://schemas.microsoft.com/office/powerpoint/2010/main" val="1091489488"/>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201865619"/>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1566123488"/>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39477763"/>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67172448"/>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5705269"/>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82129992"/>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419904246"/>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71463" y="1057766"/>
            <a:ext cx="7960422"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03509678"/>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2919911445"/>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045217696"/>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2410551624"/>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935674"/>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378960755"/>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70409404"/>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268763882"/>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262248633"/>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898516108"/>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23950444"/>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2300634226"/>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527188748"/>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965218296"/>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186542074"/>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2806142588"/>
      </p:ext>
    </p:extLst>
  </p:cSld>
  <p:clrMapOvr>
    <a:masterClrMapping/>
  </p:clrMapOvr>
  <p:transition spd="med">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373488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33664810"/>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96594"/>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chemeClr val="tx2"/>
                </a:solidFill>
              </a:defRPr>
            </a:lvl1pPr>
          </a:lstStyle>
          <a:p>
            <a:r>
              <a:rPr lang="en-US" dirty="0"/>
              <a:t>CLICK TO EDIT MASTER TITLE STYLE</a:t>
            </a:r>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8033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White b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4" name="fl" descr="                                              Internal Use - Confidential &#10;&#10;"/>
          <p:cNvSpPr txBox="1"/>
          <p:nvPr userDrawn="1"/>
        </p:nvSpPr>
        <p:spPr>
          <a:xfrm>
            <a:off x="0" y="4617720"/>
            <a:ext cx="9144000" cy="466794"/>
          </a:xfrm>
          <a:prstGeom prst="rect">
            <a:avLst/>
          </a:prstGeom>
          <a:noFill/>
        </p:spPr>
        <p:txBody>
          <a:bodyPr vert="horz" wrap="none" lIns="0" tIns="0" rIns="0" bIns="0" rtlCol="0" anchor="ctr" anchorCtr="0">
            <a:spAutoFit/>
          </a:bodyPr>
          <a:lstStyle/>
          <a:p>
            <a:pPr algn="l">
              <a:lnSpc>
                <a:spcPct val="90000"/>
              </a:lnSpc>
              <a:spcBef>
                <a:spcPts val="100"/>
              </a:spcBef>
              <a:spcAft>
                <a:spcPts val="100"/>
              </a:spcAft>
            </a:pPr>
            <a:r>
              <a:rPr lang="en-US" sz="1000" b="0" i="0" u="none" baseline="0" dirty="0" smtClean="0">
                <a:solidFill>
                  <a:srgbClr val="808080"/>
                </a:solidFill>
                <a:latin typeface="arial" panose="020B0604020202020204" pitchFamily="34" charset="0"/>
              </a:rPr>
              <a:t>                                              Internal Use - Confidential </a:t>
            </a:r>
          </a:p>
          <a:p>
            <a:pPr algn="l">
              <a:lnSpc>
                <a:spcPct val="90000"/>
              </a:lnSpc>
              <a:spcBef>
                <a:spcPts val="100"/>
              </a:spcBef>
              <a:spcAft>
                <a:spcPts val="100"/>
              </a:spcAft>
            </a:pPr>
            <a:endParaRPr lang="en-US" sz="1000" b="0" i="0" u="none" baseline="0" dirty="0" smtClean="0">
              <a:solidFill>
                <a:srgbClr val="808080"/>
              </a:solidFill>
              <a:latin typeface="arial" panose="020B0604020202020204" pitchFamily="34" charset="0"/>
            </a:endParaRPr>
          </a:p>
          <a:p>
            <a:pPr algn="l">
              <a:lnSpc>
                <a:spcPct val="90000"/>
              </a:lnSpc>
              <a:spcBef>
                <a:spcPts val="100"/>
              </a:spcBef>
              <a:spcAft>
                <a:spcPts val="100"/>
              </a:spcAft>
            </a:pPr>
            <a:endParaRPr lang="en-US" sz="1000" b="0" i="0" u="none" baseline="0" dirty="0">
              <a:solidFill>
                <a:srgbClr val="808080"/>
              </a:solidFill>
              <a:latin typeface="arial" panose="020B0604020202020204" pitchFamily="34" charset="0"/>
            </a:endParaRPr>
          </a:p>
        </p:txBody>
      </p:sp>
      <p:sp>
        <p:nvSpPr>
          <p:cNvPr id="5" name="TextBox 4"/>
          <p:cNvSpPr txBox="1"/>
          <p:nvPr userDrawn="1"/>
        </p:nvSpPr>
        <p:spPr>
          <a:xfrm>
            <a:off x="295209" y="4833812"/>
            <a:ext cx="65" cy="11772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1">
                  <a:lumMod val="60000"/>
                  <a:lumOff val="40000"/>
                </a:schemeClr>
              </a:solidFill>
              <a:latin typeface="+mn-lt"/>
              <a:ea typeface="+mn-ea"/>
              <a:cs typeface="+mn-cs"/>
            </a:endParaRPr>
          </a:p>
        </p:txBody>
      </p:sp>
      <p:sp>
        <p:nvSpPr>
          <p:cNvPr id="6" name="TextBox 5"/>
          <p:cNvSpPr txBox="1"/>
          <p:nvPr userDrawn="1"/>
        </p:nvSpPr>
        <p:spPr>
          <a:xfrm>
            <a:off x="295209" y="4833812"/>
            <a:ext cx="65" cy="11772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1">
                  <a:lumMod val="60000"/>
                  <a:lumOff val="40000"/>
                </a:schemeClr>
              </a:solidFill>
              <a:latin typeface="+mn-lt"/>
              <a:ea typeface="+mn-ea"/>
              <a:cs typeface="+mn-cs"/>
            </a:endParaRPr>
          </a:p>
        </p:txBody>
      </p:sp>
      <p:sp>
        <p:nvSpPr>
          <p:cNvPr id="7" name="TextBox 6"/>
          <p:cNvSpPr txBox="1"/>
          <p:nvPr userDrawn="1"/>
        </p:nvSpPr>
        <p:spPr>
          <a:xfrm>
            <a:off x="301686" y="4833812"/>
            <a:ext cx="134652" cy="11772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fld id="{58EC7406-F4CC-4ABF-902E-2AF4E70E5C0F}" type="slidenum">
              <a:rPr lang="en-US" sz="850" b="0" kern="1200" smtClean="0">
                <a:solidFill>
                  <a:schemeClr val="bg1">
                    <a:lumMod val="60000"/>
                    <a:lumOff val="40000"/>
                  </a:schemeClr>
                </a:solidFill>
                <a:latin typeface="+mn-lt"/>
                <a:ea typeface="+mn-ea"/>
                <a:cs typeface="+mn-cs"/>
              </a:rPr>
              <a:pPr algn="r" rtl="0" fontAlgn="base">
                <a:lnSpc>
                  <a:spcPct val="90000"/>
                </a:lnSpc>
                <a:spcBef>
                  <a:spcPct val="0"/>
                </a:spcBef>
                <a:spcAft>
                  <a:spcPct val="0"/>
                </a:spcAft>
                <a:buClr>
                  <a:schemeClr val="bg1"/>
                </a:buClr>
              </a:pPr>
              <a:t>‹#›</a:t>
            </a:fld>
            <a:endParaRPr lang="en-US" sz="850" b="0" kern="1200" dirty="0" err="1">
              <a:solidFill>
                <a:schemeClr val="bg1">
                  <a:lumMod val="60000"/>
                  <a:lumOff val="40000"/>
                </a:schemeClr>
              </a:solidFill>
              <a:latin typeface="+mn-lt"/>
              <a:ea typeface="+mn-ea"/>
              <a:cs typeface="+mn-cs"/>
            </a:endParaRPr>
          </a:p>
        </p:txBody>
      </p:sp>
      <p:sp>
        <p:nvSpPr>
          <p:cNvPr id="8" name="TextBox 7"/>
          <p:cNvSpPr txBox="1"/>
          <p:nvPr userDrawn="1"/>
        </p:nvSpPr>
        <p:spPr>
          <a:xfrm>
            <a:off x="458776" y="4832722"/>
            <a:ext cx="192360" cy="119905"/>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r>
              <a:rPr lang="en-US" sz="850" kern="1200" dirty="0">
                <a:solidFill>
                  <a:schemeClr val="bg1">
                    <a:lumMod val="60000"/>
                    <a:lumOff val="40000"/>
                  </a:schemeClr>
                </a:solidFill>
                <a:latin typeface="+mn-lt"/>
                <a:ea typeface="+mn-ea"/>
                <a:cs typeface="+mn-cs"/>
              </a:rPr>
              <a:t>of Y</a:t>
            </a:r>
          </a:p>
        </p:txBody>
      </p:sp>
      <p:sp>
        <p:nvSpPr>
          <p:cNvPr id="9" name="Title 1"/>
          <p:cNvSpPr>
            <a:spLocks noGrp="1"/>
          </p:cNvSpPr>
          <p:nvPr>
            <p:ph type="title" hasCustomPrompt="1"/>
          </p:nvPr>
        </p:nvSpPr>
        <p:spPr>
          <a:xfrm>
            <a:off x="271463" y="268288"/>
            <a:ext cx="7955280" cy="472577"/>
          </a:xfrm>
          <a:prstGeom prst="rect">
            <a:avLst/>
          </a:prstGeom>
        </p:spPr>
        <p:txBody>
          <a:bodyPr lIns="0" rIns="0"/>
          <a:lstStyle>
            <a:lvl1pPr>
              <a:defRPr>
                <a:solidFill>
                  <a:schemeClr val="accent1"/>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674984236"/>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28870006"/>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1463" y="268288"/>
            <a:ext cx="4295219" cy="806114"/>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591813378"/>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201119730"/>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443349031"/>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60898392"/>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96490082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875688316"/>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2717186277"/>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7344150"/>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82631276"/>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15551594"/>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05021200"/>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865304" cy="48633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71463" y="767409"/>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3049015387"/>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472806073"/>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2487445864"/>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263216083"/>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3" name="Rectangle"/>
          <p:cNvSpPr/>
          <p:nvPr userDrawn="1"/>
        </p:nvSpPr>
        <p:spPr>
          <a:xfrm>
            <a:off x="-11875" y="742950"/>
            <a:ext cx="9144000" cy="4400550"/>
          </a:xfrm>
          <a:prstGeom prst="rect">
            <a:avLst/>
          </a:prstGeom>
          <a:gradFill flip="none" rotWithShape="1">
            <a:gsLst>
              <a:gs pos="0">
                <a:schemeClr val="tx2">
                  <a:lumMod val="85000"/>
                </a:schemeClr>
              </a:gs>
              <a:gs pos="100000">
                <a:srgbClr val="E6E6E6">
                  <a:tint val="50000"/>
                  <a:shade val="100000"/>
                  <a:satMod val="350000"/>
                </a:srgbClr>
              </a:gs>
              <a:gs pos="100000">
                <a:srgbClr val="E6E6E6">
                  <a:tint val="50000"/>
                  <a:shade val="100000"/>
                  <a:satMod val="350000"/>
                </a:srgbClr>
              </a:gs>
              <a:gs pos="100000">
                <a:srgbClr val="E6E6E6">
                  <a:tint val="50000"/>
                  <a:shade val="100000"/>
                  <a:satMod val="350000"/>
                </a:srgbClr>
              </a:gs>
              <a:gs pos="31000">
                <a:srgbClr val="E6E6E6">
                  <a:tint val="50000"/>
                  <a:shade val="100000"/>
                  <a:satMod val="350000"/>
                </a:srgbClr>
              </a:gs>
              <a:gs pos="52000">
                <a:srgbClr val="E6E6E6">
                  <a:tint val="50000"/>
                  <a:shade val="100000"/>
                  <a:satMod val="35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lIns="91262" tIns="45638" rIns="91262" bIns="45638" anchor="ctr"/>
          <a:lstStyle/>
          <a:p>
            <a:pPr algn="ctr">
              <a:defRPr/>
            </a:pPr>
            <a:endParaRPr lang="da-DK" sz="1800" kern="0">
              <a:solidFill>
                <a:sysClr val="window" lastClr="FFFFFF"/>
              </a:solidFill>
              <a:latin typeface="Calibri"/>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5" name="TextBox 4"/>
          <p:cNvSpPr txBox="1"/>
          <p:nvPr userDrawn="1"/>
        </p:nvSpPr>
        <p:spPr>
          <a:xfrm>
            <a:off x="246888" y="4760385"/>
            <a:ext cx="3703320" cy="246221"/>
          </a:xfrm>
          <a:prstGeom prst="rect">
            <a:avLst/>
          </a:prstGeom>
          <a:noFill/>
        </p:spPr>
        <p:txBody>
          <a:bodyPr wrap="square" rtlCol="0">
            <a:spAutoFit/>
          </a:bodyPr>
          <a:lstStyle/>
          <a:p>
            <a:pPr>
              <a:spcBef>
                <a:spcPts val="0"/>
              </a:spcBef>
              <a:spcAft>
                <a:spcPts val="0"/>
              </a:spcAft>
              <a:buClr>
                <a:srgbClr val="007DB8"/>
              </a:buClr>
            </a:pPr>
            <a:r>
              <a:rPr lang="en-US" sz="1000" dirty="0" smtClean="0">
                <a:solidFill>
                  <a:srgbClr val="808080"/>
                </a:solidFill>
                <a:latin typeface="Arial"/>
              </a:rPr>
              <a:t>Dell Financial Services</a:t>
            </a:r>
          </a:p>
        </p:txBody>
      </p:sp>
    </p:spTree>
    <p:extLst>
      <p:ext uri="{BB962C8B-B14F-4D97-AF65-F5344CB8AC3E}">
        <p14:creationId xmlns:p14="http://schemas.microsoft.com/office/powerpoint/2010/main" val="4092324354"/>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589331"/>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04270974"/>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677384762"/>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550074610"/>
      </p:ext>
    </p:extLst>
  </p:cSld>
  <p:clrMapOvr>
    <a:masterClrMapping/>
  </p:clrMapOvr>
  <p:transition spd="med">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081343171"/>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51332621"/>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297680" cy="84080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71463" y="1113366"/>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6" name="Picture 5"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84604515"/>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405755082"/>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978544785"/>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427646258"/>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406516047"/>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1" y="853"/>
            <a:ext cx="9139656" cy="5143500"/>
          </a:xfrm>
          <a:prstGeom prst="rect">
            <a:avLst/>
          </a:prstGeom>
        </p:spPr>
      </p:pic>
    </p:spTree>
    <p:extLst>
      <p:ext uri="{BB962C8B-B14F-4D97-AF65-F5344CB8AC3E}">
        <p14:creationId xmlns:p14="http://schemas.microsoft.com/office/powerpoint/2010/main" val="5564609"/>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Verdana"/>
                <a:cs typeface="Verdana"/>
              </a:defRPr>
            </a:lvl1pPr>
          </a:lstStyle>
          <a:p>
            <a:r>
              <a:rPr lang="en-US" dirty="0"/>
              <a:t>CLICK TO EDIT MASTER TITLE STYLE</a:t>
            </a:r>
          </a:p>
        </p:txBody>
      </p:sp>
    </p:spTree>
    <p:extLst>
      <p:ext uri="{BB962C8B-B14F-4D97-AF65-F5344CB8AC3E}">
        <p14:creationId xmlns:p14="http://schemas.microsoft.com/office/powerpoint/2010/main" val="907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E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838673807"/>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497712"/>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chemeClr val="tx2"/>
                </a:solidFill>
              </a:defRPr>
            </a:lvl1pPr>
          </a:lstStyle>
          <a:p>
            <a:r>
              <a:rPr lang="en-US" dirty="0"/>
              <a:t>CLICK TO EDIT MASTER TITLE STYLE</a:t>
            </a:r>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7185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293226411"/>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472577"/>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3" name="Picture 2" descr="DellEMC_Logo_Hz_Blu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003" y="4838377"/>
            <a:ext cx="676656" cy="120541"/>
          </a:xfrm>
          <a:prstGeom prst="rect">
            <a:avLst/>
          </a:prstGeom>
        </p:spPr>
      </p:pic>
    </p:spTree>
    <p:extLst>
      <p:ext uri="{BB962C8B-B14F-4D97-AF65-F5344CB8AC3E}">
        <p14:creationId xmlns:p14="http://schemas.microsoft.com/office/powerpoint/2010/main" val="1437567763"/>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393131174"/>
      </p:ext>
    </p:extLst>
  </p:cSld>
  <p:clrMapOvr>
    <a:masterClrMapping/>
  </p:clrMapOvr>
  <p:transition spd="med">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983510474"/>
      </p:ext>
    </p:extLst>
  </p:cSld>
  <p:clrMapOvr>
    <a:masterClrMapping/>
  </p:clrMapOvr>
  <p:transition spd="med">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277946122"/>
      </p:ext>
    </p:extLst>
  </p:cSld>
  <p:clrMapOvr>
    <a:masterClrMapping/>
  </p:clrMapOvr>
  <p:transition spd="med">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756193916"/>
      </p:ext>
    </p:extLst>
  </p:cSld>
  <p:clrMapOvr>
    <a:masterClrMapping/>
  </p:clrMapOvr>
  <p:transition spd="med">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58859398"/>
      </p:ext>
    </p:extLst>
  </p:cSld>
  <p:clrMapOvr>
    <a:masterClrMapping/>
  </p:clrMapOvr>
  <p:transition spd="med">
    <p:wipe dir="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2095584429"/>
      </p:ext>
    </p:extLst>
  </p:cSld>
  <p:clrMapOvr>
    <a:masterClrMapping/>
  </p:clrMapOvr>
  <p:transition spd="med">
    <p:wipe dir="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436965"/>
      </p:ext>
    </p:extLst>
  </p:cSld>
  <p:clrMapOvr>
    <a:masterClrMapping/>
  </p:clrMapOvr>
  <p:transition spd="med">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5273213"/>
      </p:ext>
    </p:extLst>
  </p:cSld>
  <p:clrMapOvr>
    <a:masterClrMapping/>
  </p:clrMapOvr>
  <p:transition spd="med">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85961288"/>
      </p:ext>
    </p:extLst>
  </p:cSld>
  <p:clrMapOvr>
    <a:masterClrMapping/>
  </p:clrMapOvr>
  <p:transition spd="med">
    <p:wipe dir="r"/>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0166"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0166"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559189"/>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theme" Target="../theme/theme10.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image" Target="../media/image5.png"/><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theme" Target="../theme/theme11.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image" Target="../media/image5.png"/><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theme" Target="../theme/theme12.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13.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14.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5.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image" Target="../media/image5.pn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theme" Target="../theme/theme4.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image" Target="../media/image5.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theme" Target="../theme/theme5.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image" Target="../media/image5.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theme" Target="../theme/theme6.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image" Target="../media/image20.png"/><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theme" Target="../theme/theme7.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image" Target="../media/image5.png"/><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theme" Target="../theme/theme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theme" Target="../theme/theme9.xml"/><Relationship Id="rId3" Type="http://schemas.openxmlformats.org/officeDocument/2006/relationships/slideLayout" Target="../slideLayouts/slideLayout218.xml"/><Relationship Id="rId21" Type="http://schemas.openxmlformats.org/officeDocument/2006/relationships/image" Target="../media/image27.png"/><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image" Target="../media/image31.png"/><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image" Target="../media/image26.png"/><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image" Target="../media/image30.png"/><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image" Target="../media/image29.png"/><Relationship Id="rId10" Type="http://schemas.openxmlformats.org/officeDocument/2006/relationships/slideLayout" Target="../slideLayouts/slideLayout225.xml"/><Relationship Id="rId19" Type="http://schemas.openxmlformats.org/officeDocument/2006/relationships/image" Target="../media/image25.png"/><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image" Target="../media/image2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8/24/2017</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8/24/2017</a:t>
            </a:fld>
            <a:endParaRPr lang="en-US" sz="900" dirty="0">
              <a:solidFill>
                <a:schemeClr val="bg2">
                  <a:lumMod val="50000"/>
                  <a:lumOff val="50000"/>
                </a:schemeClr>
              </a:solidFill>
              <a:latin typeface="+mn-lt"/>
            </a:endParaRPr>
          </a:p>
        </p:txBody>
      </p:sp>
      <p:sp>
        <p:nvSpPr>
          <p:cNvPr id="21" name="fl" descr="                                              Internal Use - Confidential &#10;&#10;"/>
          <p:cNvSpPr txBox="1"/>
          <p:nvPr/>
        </p:nvSpPr>
        <p:spPr>
          <a:xfrm>
            <a:off x="1613424" y="4763472"/>
            <a:ext cx="1518843" cy="605294"/>
          </a:xfrm>
          <a:prstGeom prst="rect">
            <a:avLst/>
          </a:prstGeom>
          <a:noFill/>
        </p:spPr>
        <p:txBody>
          <a:bodyPr vert="horz" wrap="square" lIns="0" tIns="0" rIns="0" bIns="0" rtlCol="0" anchor="ctr" anchorCtr="0">
            <a:spAutoFit/>
          </a:bodyPr>
          <a:lstStyle/>
          <a:p>
            <a:pPr algn="l">
              <a:lnSpc>
                <a:spcPct val="90000"/>
              </a:lnSpc>
              <a:spcBef>
                <a:spcPts val="100"/>
              </a:spcBef>
              <a:spcAft>
                <a:spcPts val="100"/>
              </a:spcAft>
            </a:pPr>
            <a:r>
              <a:rPr lang="en-US" sz="1000" b="0" i="0" u="none" baseline="0" dirty="0" smtClean="0">
                <a:solidFill>
                  <a:srgbClr val="808080"/>
                </a:solidFill>
                <a:latin typeface="arial" panose="020B0604020202020204" pitchFamily="34" charset="0"/>
              </a:rPr>
              <a:t>                                            Internal Use - Confidential </a:t>
            </a:r>
          </a:p>
          <a:p>
            <a:pPr algn="l">
              <a:lnSpc>
                <a:spcPct val="90000"/>
              </a:lnSpc>
              <a:spcBef>
                <a:spcPts val="100"/>
              </a:spcBef>
              <a:spcAft>
                <a:spcPts val="100"/>
              </a:spcAft>
            </a:pPr>
            <a:endParaRPr lang="en-US" sz="1000" b="0" i="0" u="none" baseline="0" dirty="0" smtClean="0">
              <a:solidFill>
                <a:srgbClr val="808080"/>
              </a:solidFill>
              <a:latin typeface="arial" panose="020B0604020202020204" pitchFamily="34" charset="0"/>
            </a:endParaRPr>
          </a:p>
          <a:p>
            <a:pPr algn="l">
              <a:lnSpc>
                <a:spcPct val="90000"/>
              </a:lnSpc>
              <a:spcBef>
                <a:spcPts val="100"/>
              </a:spcBef>
              <a:spcAft>
                <a:spcPts val="100"/>
              </a:spcAft>
            </a:pPr>
            <a:endParaRPr lang="en-US" sz="1000" b="0" i="0" u="none" baseline="0" dirty="0">
              <a:solidFill>
                <a:srgbClr val="808080"/>
              </a:solidFill>
              <a:latin typeface="arial" panose="020B0604020202020204" pitchFamily="34" charset="0"/>
            </a:endParaRPr>
          </a:p>
        </p:txBody>
      </p:sp>
    </p:spTree>
    <p:extLst>
      <p:ext uri="{BB962C8B-B14F-4D97-AF65-F5344CB8AC3E}">
        <p14:creationId xmlns:p14="http://schemas.microsoft.com/office/powerpoint/2010/main" val="3797807351"/>
      </p:ext>
    </p:extLst>
  </p:cSld>
  <p:clrMap bg1="dk2" tx1="lt1" bg2="dk1" tx2="lt2" accent1="accent1" accent2="accent2" accent3="accent3" accent4="accent4" accent5="accent5" accent6="accent6" hlink="hlink" folHlink="folHlink"/>
  <p:sldLayoutIdLst>
    <p:sldLayoutId id="214748448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563" r:id="rId11"/>
    <p:sldLayoutId id="2147484566" r:id="rId12"/>
    <p:sldLayoutId id="2147484458" r:id="rId13"/>
    <p:sldLayoutId id="2147484598" r:id="rId14"/>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7" y="4825329"/>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a:solidFill>
                  <a:srgbClr val="000000">
                    <a:lumMod val="50000"/>
                    <a:lumOff val="50000"/>
                  </a:srgbClr>
                </a:solidFill>
                <a:latin typeface="Arial"/>
              </a:rPr>
              <a:pPr>
                <a:lnSpc>
                  <a:spcPct val="90000"/>
                </a:lnSpc>
                <a:spcBef>
                  <a:spcPts val="600"/>
                </a:spcBef>
                <a:spcAft>
                  <a:spcPts val="0"/>
                </a:spcAft>
                <a:buClr>
                  <a:srgbClr val="0085C3"/>
                </a:buClr>
              </a:pPr>
              <a:t>8/24/2017</a:t>
            </a:fld>
            <a:endParaRPr lang="en-US" sz="900" dirty="0">
              <a:solidFill>
                <a:srgbClr val="000000">
                  <a:lumMod val="50000"/>
                  <a:lumOff val="50000"/>
                </a:srgbClr>
              </a:solidFill>
              <a:latin typeface="Arial"/>
            </a:endParaRPr>
          </a:p>
        </p:txBody>
      </p:sp>
      <p:sp>
        <p:nvSpPr>
          <p:cNvPr id="13" name="TextBox 12" hidden="1"/>
          <p:cNvSpPr txBox="1"/>
          <p:nvPr/>
        </p:nvSpPr>
        <p:spPr>
          <a:xfrm>
            <a:off x="1895477" y="4825329"/>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a:solidFill>
                  <a:srgbClr val="000000">
                    <a:lumMod val="50000"/>
                    <a:lumOff val="50000"/>
                  </a:srgbClr>
                </a:solidFill>
                <a:latin typeface="Arial"/>
              </a:rPr>
              <a:pPr>
                <a:lnSpc>
                  <a:spcPct val="90000"/>
                </a:lnSpc>
                <a:spcBef>
                  <a:spcPts val="600"/>
                </a:spcBef>
                <a:spcAft>
                  <a:spcPts val="0"/>
                </a:spcAft>
                <a:buClr>
                  <a:srgbClr val="0085C3"/>
                </a:buClr>
              </a:pPr>
              <a:t>8/24/2017</a:t>
            </a:fld>
            <a:endParaRPr lang="en-US" sz="900" dirty="0">
              <a:solidFill>
                <a:srgbClr val="000000">
                  <a:lumMod val="50000"/>
                  <a:lumOff val="50000"/>
                </a:srgbClr>
              </a:solidFill>
              <a:latin typeface="Arial"/>
            </a:endParaRPr>
          </a:p>
        </p:txBody>
      </p:sp>
      <p:sp>
        <p:nvSpPr>
          <p:cNvPr id="21" name="fl" descr="                                              Internal Use - Confidential &#10;&#10;"/>
          <p:cNvSpPr txBox="1"/>
          <p:nvPr/>
        </p:nvSpPr>
        <p:spPr>
          <a:xfrm>
            <a:off x="0" y="4832722"/>
            <a:ext cx="3132268" cy="466794"/>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1000" dirty="0">
                <a:solidFill>
                  <a:srgbClr val="808080"/>
                </a:solidFill>
                <a:latin typeface="Arial"/>
              </a:rPr>
              <a:t>                                              Internal Use - Confidential </a:t>
            </a:r>
          </a:p>
          <a:p>
            <a:pPr>
              <a:lnSpc>
                <a:spcPct val="90000"/>
              </a:lnSpc>
              <a:spcBef>
                <a:spcPts val="100"/>
              </a:spcBef>
              <a:spcAft>
                <a:spcPts val="100"/>
              </a:spcAft>
            </a:pPr>
            <a:endParaRPr lang="en-US" sz="1000" dirty="0">
              <a:solidFill>
                <a:srgbClr val="808080"/>
              </a:solidFill>
              <a:latin typeface="Arial"/>
            </a:endParaRPr>
          </a:p>
          <a:p>
            <a:pPr>
              <a:lnSpc>
                <a:spcPct val="90000"/>
              </a:lnSpc>
              <a:spcBef>
                <a:spcPts val="100"/>
              </a:spcBef>
              <a:spcAft>
                <a:spcPts val="100"/>
              </a:spcAft>
            </a:pPr>
            <a:endParaRPr lang="en-US" sz="1000" dirty="0">
              <a:solidFill>
                <a:srgbClr val="808080"/>
              </a:solidFill>
              <a:latin typeface="Arial"/>
            </a:endParaRPr>
          </a:p>
        </p:txBody>
      </p:sp>
    </p:spTree>
    <p:extLst>
      <p:ext uri="{BB962C8B-B14F-4D97-AF65-F5344CB8AC3E}">
        <p14:creationId xmlns:p14="http://schemas.microsoft.com/office/powerpoint/2010/main" val="2698800575"/>
      </p:ext>
    </p:extLst>
  </p:cSld>
  <p:clrMap bg1="dk2" tx1="lt1" bg2="dk1" tx2="lt2" accent1="accent1" accent2="accent2" accent3="accent3" accent4="accent4" accent5="accent5" accent6="accent6" hlink="hlink" folHlink="folHlink"/>
  <p:sldLayoutIdLst>
    <p:sldLayoutId id="2147484719" r:id="rId1"/>
    <p:sldLayoutId id="2147484720" r:id="rId2"/>
    <p:sldLayoutId id="2147484721" r:id="rId3"/>
    <p:sldLayoutId id="2147484722" r:id="rId4"/>
    <p:sldLayoutId id="2147484723" r:id="rId5"/>
    <p:sldLayoutId id="2147484724" r:id="rId6"/>
    <p:sldLayoutId id="2147484725" r:id="rId7"/>
    <p:sldLayoutId id="2147484726" r:id="rId8"/>
    <p:sldLayoutId id="2147484727" r:id="rId9"/>
    <p:sldLayoutId id="2147484728" r:id="rId10"/>
    <p:sldLayoutId id="2147484729" r:id="rId11"/>
    <p:sldLayoutId id="2147484730" r:id="rId12"/>
    <p:sldLayoutId id="2147484731" r:id="rId13"/>
    <p:sldLayoutId id="2147484732" r:id="rId14"/>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189"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378"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566"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754"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594" indent="-228594"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61" indent="-233357"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15" indent="-220658"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57" indent="-222245"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098" indent="-23653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286" indent="-2365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475" indent="-2365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664" indent="-2365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852" indent="-236532"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4259162943"/>
      </p:ext>
    </p:extLst>
  </p:cSld>
  <p:clrMap bg1="dk2" tx1="lt1" bg2="dk1" tx2="lt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 id="2147484749" r:id="rId16"/>
    <p:sldLayoutId id="2147484750" r:id="rId17"/>
    <p:sldLayoutId id="2147484751" r:id="rId18"/>
    <p:sldLayoutId id="2147484752" r:id="rId19"/>
    <p:sldLayoutId id="2147484753" r:id="rId20"/>
    <p:sldLayoutId id="2147484754" r:id="rId21"/>
    <p:sldLayoutId id="2147484755" r:id="rId22"/>
    <p:sldLayoutId id="2147484756" r:id="rId23"/>
    <p:sldLayoutId id="2147484757" r:id="rId24"/>
    <p:sldLayoutId id="2147484758" r:id="rId25"/>
    <p:sldLayoutId id="2147484759" r:id="rId26"/>
    <p:sldLayoutId id="2147484760" r:id="rId27"/>
    <p:sldLayoutId id="2147484761" r:id="rId28"/>
    <p:sldLayoutId id="2147484762" r:id="rId29"/>
    <p:sldLayoutId id="2147484763"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2464673759"/>
      </p:ext>
    </p:extLst>
  </p:cSld>
  <p:clrMap bg1="dk2" tx1="lt1" bg2="dk1" tx2="lt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 id="2147484776"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788" r:id="rId24"/>
    <p:sldLayoutId id="2147484789" r:id="rId25"/>
    <p:sldLayoutId id="2147484790" r:id="rId26"/>
    <p:sldLayoutId id="2147484791" r:id="rId27"/>
    <p:sldLayoutId id="2147484792" r:id="rId28"/>
    <p:sldLayoutId id="2147484793" r:id="rId29"/>
    <p:sldLayoutId id="2147484794"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2" name="fl" descr="                                              Internal Use - Confidential &#10;&#10;"/>
          <p:cNvSpPr txBox="1"/>
          <p:nvPr userDrawn="1"/>
        </p:nvSpPr>
        <p:spPr>
          <a:xfrm>
            <a:off x="0" y="4622800"/>
            <a:ext cx="9144000" cy="553998"/>
          </a:xfrm>
          <a:prstGeom prst="rect">
            <a:avLst/>
          </a:prstGeom>
          <a:noFill/>
        </p:spPr>
        <p:txBody>
          <a:bodyPr vert="horz" wrap="none" rtlCol="0">
            <a:spAutoFit/>
          </a:bodyPr>
          <a:lstStyle/>
          <a:p>
            <a:pPr>
              <a:spcBef>
                <a:spcPts val="0"/>
              </a:spcBef>
              <a:spcAft>
                <a:spcPts val="0"/>
              </a:spcAft>
              <a:buClr>
                <a:srgbClr val="007DB8"/>
              </a:buClr>
            </a:pPr>
            <a:r>
              <a:rPr lang="en-US" sz="1000" smtClean="0">
                <a:solidFill>
                  <a:srgbClr val="808080"/>
                </a:solidFill>
                <a:latin typeface="arial" panose="020B0604020202020204" pitchFamily="34" charset="0"/>
              </a:rPr>
              <a:t>                                              Internal Use - Confidential </a:t>
            </a:r>
          </a:p>
          <a:p>
            <a:pPr>
              <a:spcBef>
                <a:spcPts val="0"/>
              </a:spcBef>
              <a:spcAft>
                <a:spcPts val="0"/>
              </a:spcAft>
              <a:buClr>
                <a:srgbClr val="007DB8"/>
              </a:buClr>
            </a:pPr>
            <a:endParaRPr lang="en-US" sz="1000" smtClean="0">
              <a:solidFill>
                <a:srgbClr val="808080"/>
              </a:solidFill>
              <a:latin typeface="arial" panose="020B0604020202020204" pitchFamily="34" charset="0"/>
            </a:endParaRPr>
          </a:p>
          <a:p>
            <a:pPr>
              <a:spcBef>
                <a:spcPts val="0"/>
              </a:spcBef>
              <a:spcAft>
                <a:spcPts val="0"/>
              </a:spcAft>
              <a:buClr>
                <a:srgbClr val="007DB8"/>
              </a:buClr>
            </a:pPr>
            <a:endParaRPr lang="en-US" sz="1000" dirty="0" err="1"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143068337"/>
      </p:ext>
    </p:extLst>
  </p:cSld>
  <p:clrMap bg1="dk2" tx1="lt1" bg2="dk1" tx2="lt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2" name="fl" descr="                                              Internal Use - Confidential &#10;&#10;"/>
          <p:cNvSpPr txBox="1"/>
          <p:nvPr userDrawn="1"/>
        </p:nvSpPr>
        <p:spPr>
          <a:xfrm>
            <a:off x="0" y="4622800"/>
            <a:ext cx="9144000" cy="553998"/>
          </a:xfrm>
          <a:prstGeom prst="rect">
            <a:avLst/>
          </a:prstGeom>
          <a:noFill/>
        </p:spPr>
        <p:txBody>
          <a:bodyPr vert="horz" wrap="none" rtlCol="0">
            <a:spAutoFit/>
          </a:bodyPr>
          <a:lstStyle/>
          <a:p>
            <a:pPr>
              <a:spcBef>
                <a:spcPts val="0"/>
              </a:spcBef>
              <a:spcAft>
                <a:spcPts val="0"/>
              </a:spcAft>
              <a:buClr>
                <a:srgbClr val="007DB8"/>
              </a:buClr>
            </a:pPr>
            <a:r>
              <a:rPr lang="en-US" sz="1000" smtClean="0">
                <a:solidFill>
                  <a:srgbClr val="808080"/>
                </a:solidFill>
                <a:latin typeface="arial" panose="020B0604020202020204" pitchFamily="34" charset="0"/>
              </a:rPr>
              <a:t>                                              Internal Use - Confidential </a:t>
            </a:r>
          </a:p>
          <a:p>
            <a:pPr>
              <a:spcBef>
                <a:spcPts val="0"/>
              </a:spcBef>
              <a:spcAft>
                <a:spcPts val="0"/>
              </a:spcAft>
              <a:buClr>
                <a:srgbClr val="007DB8"/>
              </a:buClr>
            </a:pPr>
            <a:endParaRPr lang="en-US" sz="1000" smtClean="0">
              <a:solidFill>
                <a:srgbClr val="808080"/>
              </a:solidFill>
              <a:latin typeface="arial" panose="020B0604020202020204" pitchFamily="34" charset="0"/>
            </a:endParaRPr>
          </a:p>
          <a:p>
            <a:pPr>
              <a:spcBef>
                <a:spcPts val="0"/>
              </a:spcBef>
              <a:spcAft>
                <a:spcPts val="0"/>
              </a:spcAft>
              <a:buClr>
                <a:srgbClr val="007DB8"/>
              </a:buClr>
            </a:pPr>
            <a:endParaRPr lang="en-US" sz="1000" dirty="0" err="1"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670277774"/>
      </p:ext>
    </p:extLst>
  </p:cSld>
  <p:clrMap bg1="dk2" tx1="lt1" bg2="dk1" tx2="lt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a:solidFill>
                <a:srgbClr val="000000">
                  <a:lumMod val="50000"/>
                  <a:lumOff val="50000"/>
                </a:srgbClr>
              </a:solidFill>
              <a:latin typeface="Arial"/>
            </a:endParaRPr>
          </a:p>
        </p:txBody>
      </p:sp>
      <p:sp>
        <p:nvSpPr>
          <p:cNvPr id="15" name="fl" descr="                              Dell - Internal Use - Confidential&#10;"/>
          <p:cNvSpPr txBox="1"/>
          <p:nvPr/>
        </p:nvSpPr>
        <p:spPr>
          <a:xfrm>
            <a:off x="998538" y="4832722"/>
            <a:ext cx="1647358" cy="119905"/>
          </a:xfrm>
          <a:prstGeom prst="rect">
            <a:avLst/>
          </a:prstGeom>
          <a:noFill/>
        </p:spPr>
        <p:txBody>
          <a:bodyPr vert="horz" wrap="none" lIns="0" tIns="0" rIns="0" bIns="0" rtlCol="0" anchor="ctr" anchorCtr="0">
            <a:spAutoFit/>
          </a:bodyPr>
          <a:lstStyle/>
          <a:p>
            <a:pPr>
              <a:lnSpc>
                <a:spcPct val="90000"/>
              </a:lnSpc>
              <a:spcBef>
                <a:spcPts val="100"/>
              </a:spcBef>
              <a:spcAft>
                <a:spcPts val="100"/>
              </a:spcAft>
            </a:pPr>
            <a:r>
              <a:rPr lang="en-US" sz="850" b="1" dirty="0">
                <a:solidFill>
                  <a:srgbClr val="7F7F7F"/>
                </a:solidFill>
                <a:latin typeface="Arial"/>
              </a:rPr>
              <a:t>Dell - Internal Use - Confidential</a:t>
            </a:r>
          </a:p>
        </p:txBody>
      </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2222309342"/>
      </p:ext>
    </p:extLst>
  </p:cSld>
  <p:clrMap bg1="dk2" tx1="lt1" bg2="dk1" tx2="lt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64" r:id="rId11"/>
    <p:sldLayoutId id="2147484565" r:id="rId12"/>
    <p:sldLayoutId id="2147484795" r:id="rId1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Tree>
    <p:extLst>
      <p:ext uri="{BB962C8B-B14F-4D97-AF65-F5344CB8AC3E}">
        <p14:creationId xmlns:p14="http://schemas.microsoft.com/office/powerpoint/2010/main" val="3683052640"/>
      </p:ext>
    </p:extLst>
  </p:cSld>
  <p:clrMap bg1="dk2" tx1="lt1" bg2="dk1"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 id="2147484529" r:id="rId28"/>
    <p:sldLayoutId id="2147484530" r:id="rId29"/>
    <p:sldLayoutId id="2147484531" r:id="rId30"/>
    <p:sldLayoutId id="2147484599" r:id="rId3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2976685803"/>
      </p:ext>
    </p:extLst>
  </p:cSld>
  <p:clrMap bg1="dk2" tx1="lt1" bg2="dk1" tx2="lt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 id="2147484545" r:id="rId13"/>
    <p:sldLayoutId id="2147484546" r:id="rId14"/>
    <p:sldLayoutId id="2147484547" r:id="rId15"/>
    <p:sldLayoutId id="2147484548" r:id="rId16"/>
    <p:sldLayoutId id="2147484549" r:id="rId17"/>
    <p:sldLayoutId id="2147484550" r:id="rId18"/>
    <p:sldLayoutId id="2147484551" r:id="rId19"/>
    <p:sldLayoutId id="2147484552" r:id="rId20"/>
    <p:sldLayoutId id="2147484553" r:id="rId21"/>
    <p:sldLayoutId id="2147484554" r:id="rId22"/>
    <p:sldLayoutId id="2147484555" r:id="rId23"/>
    <p:sldLayoutId id="2147484556" r:id="rId24"/>
    <p:sldLayoutId id="2147484557" r:id="rId25"/>
    <p:sldLayoutId id="2147484558" r:id="rId26"/>
    <p:sldLayoutId id="2147484559" r:id="rId27"/>
    <p:sldLayoutId id="2147484560" r:id="rId28"/>
    <p:sldLayoutId id="2147484561" r:id="rId29"/>
    <p:sldLayoutId id="2147484562"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3822552850"/>
      </p:ext>
    </p:extLst>
  </p:cSld>
  <p:clrMap bg1="dk2" tx1="lt1" bg2="dk1" tx2="lt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3" r:id="rId6"/>
    <p:sldLayoutId id="2147484574" r:id="rId7"/>
    <p:sldLayoutId id="2147484575" r:id="rId8"/>
    <p:sldLayoutId id="2147484576" r:id="rId9"/>
    <p:sldLayoutId id="2147484577" r:id="rId10"/>
    <p:sldLayoutId id="2147484578" r:id="rId11"/>
    <p:sldLayoutId id="2147484579" r:id="rId12"/>
    <p:sldLayoutId id="2147484580" r:id="rId13"/>
    <p:sldLayoutId id="2147484581" r:id="rId14"/>
    <p:sldLayoutId id="2147484582" r:id="rId15"/>
    <p:sldLayoutId id="2147484583" r:id="rId16"/>
    <p:sldLayoutId id="2147484584" r:id="rId17"/>
    <p:sldLayoutId id="2147484585" r:id="rId18"/>
    <p:sldLayoutId id="2147484586" r:id="rId19"/>
    <p:sldLayoutId id="2147484587" r:id="rId20"/>
    <p:sldLayoutId id="2147484588" r:id="rId21"/>
    <p:sldLayoutId id="2147484589" r:id="rId22"/>
    <p:sldLayoutId id="2147484590" r:id="rId23"/>
    <p:sldLayoutId id="2147484591" r:id="rId24"/>
    <p:sldLayoutId id="2147484592" r:id="rId25"/>
    <p:sldLayoutId id="2147484593" r:id="rId26"/>
    <p:sldLayoutId id="2147484594" r:id="rId27"/>
    <p:sldLayoutId id="2147484595" r:id="rId28"/>
    <p:sldLayoutId id="2147484596" r:id="rId29"/>
    <p:sldLayoutId id="2147484597"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1578057301"/>
      </p:ext>
    </p:extLst>
  </p:cSld>
  <p:clrMap bg1="dk2" tx1="lt1" bg2="dk1" tx2="lt2" accent1="accent1" accent2="accent2" accent3="accent3" accent4="accent4" accent5="accent5" accent6="accent6" hlink="hlink" folHlink="folHlink"/>
  <p:sldLayoutIdLst>
    <p:sldLayoutId id="2147484601" r:id="rId1"/>
    <p:sldLayoutId id="2147484602" r:id="rId2"/>
    <p:sldLayoutId id="2147484603" r:id="rId3"/>
    <p:sldLayoutId id="2147484604" r:id="rId4"/>
    <p:sldLayoutId id="2147484605" r:id="rId5"/>
    <p:sldLayoutId id="2147484606" r:id="rId6"/>
    <p:sldLayoutId id="2147484607" r:id="rId7"/>
    <p:sldLayoutId id="2147484608" r:id="rId8"/>
    <p:sldLayoutId id="2147484609" r:id="rId9"/>
    <p:sldLayoutId id="2147484610" r:id="rId10"/>
    <p:sldLayoutId id="2147484611" r:id="rId11"/>
    <p:sldLayoutId id="2147484612" r:id="rId12"/>
    <p:sldLayoutId id="2147484613" r:id="rId13"/>
    <p:sldLayoutId id="2147484614" r:id="rId14"/>
    <p:sldLayoutId id="2147484615" r:id="rId15"/>
    <p:sldLayoutId id="2147484616" r:id="rId16"/>
    <p:sldLayoutId id="2147484617" r:id="rId17"/>
    <p:sldLayoutId id="2147484618" r:id="rId18"/>
    <p:sldLayoutId id="2147484619" r:id="rId19"/>
    <p:sldLayoutId id="2147484620" r:id="rId20"/>
    <p:sldLayoutId id="2147484621" r:id="rId21"/>
    <p:sldLayoutId id="2147484622" r:id="rId22"/>
    <p:sldLayoutId id="2147484623" r:id="rId23"/>
    <p:sldLayoutId id="2147484624" r:id="rId24"/>
    <p:sldLayoutId id="2147484625" r:id="rId25"/>
    <p:sldLayoutId id="2147484626" r:id="rId26"/>
    <p:sldLayoutId id="2147484627" r:id="rId27"/>
    <p:sldLayoutId id="2147484628" r:id="rId28"/>
    <p:sldLayoutId id="2147484629" r:id="rId29"/>
    <p:sldLayoutId id="2147484630"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Shape 144"/>
          <p:cNvSpPr/>
          <p:nvPr/>
        </p:nvSpPr>
        <p:spPr>
          <a:xfrm>
            <a:off x="0" y="4629158"/>
            <a:ext cx="9144000" cy="385800"/>
          </a:xfrm>
          <a:prstGeom prst="rect">
            <a:avLst/>
          </a:prstGeom>
          <a:solidFill>
            <a:srgbClr val="00786E"/>
          </a:solidFill>
          <a:ln>
            <a:noFill/>
          </a:ln>
        </p:spPr>
        <p:txBody>
          <a:bodyPr lIns="91425" tIns="45700" rIns="91425" bIns="45700" anchor="ctr" anchorCtr="0">
            <a:noAutofit/>
          </a:bodyPr>
          <a:lstStyle/>
          <a:p>
            <a:pPr fontAlgn="auto">
              <a:spcBef>
                <a:spcPts val="0"/>
              </a:spcBef>
              <a:spcAft>
                <a:spcPts val="0"/>
              </a:spcAft>
            </a:pPr>
            <a:endParaRPr sz="1800" kern="0">
              <a:solidFill>
                <a:srgbClr val="FFFFFF"/>
              </a:solidFill>
              <a:latin typeface="Arial"/>
              <a:ea typeface="Arial"/>
              <a:cs typeface="Arial"/>
              <a:sym typeface="Arial"/>
            </a:endParaRPr>
          </a:p>
        </p:txBody>
      </p:sp>
      <p:sp>
        <p:nvSpPr>
          <p:cNvPr id="145" name="Shape 145"/>
          <p:cNvSpPr txBox="1"/>
          <p:nvPr/>
        </p:nvSpPr>
        <p:spPr>
          <a:xfrm flipH="1">
            <a:off x="8553450" y="5021505"/>
            <a:ext cx="533400" cy="123000"/>
          </a:xfrm>
          <a:prstGeom prst="rect">
            <a:avLst/>
          </a:prstGeom>
          <a:noFill/>
          <a:ln>
            <a:noFill/>
          </a:ln>
        </p:spPr>
        <p:txBody>
          <a:bodyPr lIns="0" tIns="0" rIns="0" bIns="0" anchor="t" anchorCtr="0">
            <a:noAutofit/>
          </a:bodyPr>
          <a:lstStyle/>
          <a:p>
            <a:pPr algn="r" fontAlgn="auto">
              <a:spcBef>
                <a:spcPts val="0"/>
              </a:spcBef>
              <a:spcAft>
                <a:spcPts val="0"/>
              </a:spcAft>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fontAlgn="auto">
                <a:spcBef>
                  <a:spcPts val="0"/>
                </a:spcBef>
                <a:spcAft>
                  <a:spcPts val="0"/>
                </a:spcAft>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146" name="Shape 146"/>
          <p:cNvSpPr txBox="1"/>
          <p:nvPr/>
        </p:nvSpPr>
        <p:spPr>
          <a:xfrm>
            <a:off x="365136" y="5025762"/>
            <a:ext cx="2274900" cy="99900"/>
          </a:xfrm>
          <a:prstGeom prst="rect">
            <a:avLst/>
          </a:prstGeom>
          <a:noFill/>
          <a:ln>
            <a:noFill/>
          </a:ln>
        </p:spPr>
        <p:txBody>
          <a:bodyPr lIns="0" tIns="0" rIns="0" bIns="0" anchor="t" anchorCtr="0">
            <a:noAutofit/>
          </a:bodyPr>
          <a:lstStyle/>
          <a:p>
            <a:pPr fontAlgn="auto">
              <a:spcBef>
                <a:spcPts val="0"/>
              </a:spcBef>
              <a:spcAft>
                <a:spcPts val="0"/>
              </a:spcAft>
              <a:buClr>
                <a:srgbClr val="7F7F7F"/>
              </a:buClr>
              <a:buSzPct val="25000"/>
              <a:buFont typeface="Arial"/>
              <a:buNone/>
            </a:pPr>
            <a:r>
              <a:rPr lang="en-US" sz="650" kern="0">
                <a:solidFill>
                  <a:srgbClr val="7F7F7F"/>
                </a:solidFill>
                <a:latin typeface="Arial"/>
                <a:ea typeface="Arial"/>
                <a:cs typeface="Arial"/>
                <a:sym typeface="Arial"/>
              </a:rPr>
              <a:t>Pivotal Confidential–Internal Use Only</a:t>
            </a:r>
          </a:p>
        </p:txBody>
      </p:sp>
      <p:pic>
        <p:nvPicPr>
          <p:cNvPr id="147" name="Shape 147" descr="Pivotal_White.png"/>
          <p:cNvPicPr preferRelativeResize="0"/>
          <p:nvPr/>
        </p:nvPicPr>
        <p:blipFill rotWithShape="1">
          <a:blip r:embed="rId39">
            <a:alphaModFix/>
          </a:blip>
          <a:srcRect l="20054" t="21654" r="18524" b="26492"/>
          <a:stretch/>
        </p:blipFill>
        <p:spPr>
          <a:xfrm>
            <a:off x="7926754" y="4642512"/>
            <a:ext cx="997200" cy="329700"/>
          </a:xfrm>
          <a:prstGeom prst="rect">
            <a:avLst/>
          </a:prstGeom>
          <a:noFill/>
          <a:ln>
            <a:noFill/>
          </a:ln>
        </p:spPr>
      </p:pic>
      <p:sp>
        <p:nvSpPr>
          <p:cNvPr id="148" name="Shape 148"/>
          <p:cNvSpPr txBox="1">
            <a:spLocks noGrp="1"/>
          </p:cNvSpPr>
          <p:nvPr>
            <p:ph type="title"/>
          </p:nvPr>
        </p:nvSpPr>
        <p:spPr>
          <a:xfrm>
            <a:off x="457200" y="206384"/>
            <a:ext cx="8229600" cy="4851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9" name="Shape 149"/>
          <p:cNvSpPr txBox="1">
            <a:spLocks noGrp="1"/>
          </p:cNvSpPr>
          <p:nvPr>
            <p:ph type="body" idx="1"/>
          </p:nvPr>
        </p:nvSpPr>
        <p:spPr>
          <a:xfrm>
            <a:off x="457200" y="782872"/>
            <a:ext cx="8229600" cy="3394200"/>
          </a:xfrm>
          <a:prstGeom prst="rect">
            <a:avLst/>
          </a:prstGeom>
          <a:noFill/>
          <a:ln>
            <a:noFill/>
          </a:ln>
        </p:spPr>
        <p:txBody>
          <a:bodyPr lIns="91425" tIns="91425" rIns="91425" bIns="91425" anchor="t" anchorCtr="0"/>
          <a:lstStyle>
            <a:lvl1pPr marL="228600" marR="0" lvl="0" indent="-76200" algn="l" rtl="0">
              <a:spcBef>
                <a:spcPts val="0"/>
              </a:spcBef>
              <a:buClr>
                <a:schemeClr val="dk2"/>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0"/>
              </a:spcBef>
              <a:buClr>
                <a:schemeClr val="dk2"/>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0"/>
              </a:spcBef>
              <a:buClr>
                <a:schemeClr val="dk2"/>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0"/>
              </a:spcBef>
              <a:buClr>
                <a:schemeClr val="dk2"/>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73317568"/>
      </p:ext>
    </p:extLst>
  </p:cSld>
  <p:clrMap bg1="lt1" tx1="dk1" bg2="dk2" tx2="lt2" accent1="accent1" accent2="accent2" accent3="accent3" accent4="accent4" accent5="accent5" accent6="accent6" hlink="hlink" folHlink="folHlink"/>
  <p:sldLayoutIdLst>
    <p:sldLayoutId id="2147484632" r:id="rId1"/>
    <p:sldLayoutId id="2147484633" r:id="rId2"/>
    <p:sldLayoutId id="2147484634" r:id="rId3"/>
    <p:sldLayoutId id="2147484635" r:id="rId4"/>
    <p:sldLayoutId id="2147484636" r:id="rId5"/>
    <p:sldLayoutId id="2147484637" r:id="rId6"/>
    <p:sldLayoutId id="2147484638" r:id="rId7"/>
    <p:sldLayoutId id="2147484639" r:id="rId8"/>
    <p:sldLayoutId id="2147484640" r:id="rId9"/>
    <p:sldLayoutId id="2147484641" r:id="rId10"/>
    <p:sldLayoutId id="2147484642" r:id="rId11"/>
    <p:sldLayoutId id="2147484643" r:id="rId12"/>
    <p:sldLayoutId id="2147484644" r:id="rId13"/>
    <p:sldLayoutId id="2147484645" r:id="rId14"/>
    <p:sldLayoutId id="2147484646" r:id="rId15"/>
    <p:sldLayoutId id="2147484647" r:id="rId16"/>
    <p:sldLayoutId id="2147484648" r:id="rId17"/>
    <p:sldLayoutId id="2147484649" r:id="rId18"/>
    <p:sldLayoutId id="2147484650" r:id="rId19"/>
    <p:sldLayoutId id="2147484651" r:id="rId20"/>
    <p:sldLayoutId id="2147484652" r:id="rId21"/>
    <p:sldLayoutId id="2147484653" r:id="rId22"/>
    <p:sldLayoutId id="2147484654" r:id="rId23"/>
    <p:sldLayoutId id="2147484655" r:id="rId24"/>
    <p:sldLayoutId id="2147484656" r:id="rId25"/>
    <p:sldLayoutId id="2147484657" r:id="rId26"/>
    <p:sldLayoutId id="2147484658" r:id="rId27"/>
    <p:sldLayoutId id="2147484659" r:id="rId28"/>
    <p:sldLayoutId id="2147484660" r:id="rId29"/>
    <p:sldLayoutId id="2147484661" r:id="rId30"/>
    <p:sldLayoutId id="2147484662" r:id="rId31"/>
    <p:sldLayoutId id="2147484663" r:id="rId32"/>
    <p:sldLayoutId id="2147484664" r:id="rId33"/>
    <p:sldLayoutId id="2147484665" r:id="rId34"/>
    <p:sldLayoutId id="2147484666" r:id="rId35"/>
    <p:sldLayoutId id="2147484667" r:id="rId36"/>
    <p:sldLayoutId id="2147484668"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8/24/2017</a:t>
            </a:fld>
            <a:endParaRPr lang="en-US" sz="900" dirty="0" smtClean="0">
              <a:solidFill>
                <a:srgbClr val="000000">
                  <a:lumMod val="50000"/>
                  <a:lumOff val="50000"/>
                </a:srgbClr>
              </a:solidFill>
              <a:latin typeface="Arial"/>
            </a:endParaRPr>
          </a:p>
        </p:txBody>
      </p:sp>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3" name="fl"/>
          <p:cNvSpPr txBox="1"/>
          <p:nvPr userDrawn="1"/>
        </p:nvSpPr>
        <p:spPr>
          <a:xfrm>
            <a:off x="0" y="4739640"/>
            <a:ext cx="9144000" cy="307777"/>
          </a:xfrm>
          <a:prstGeom prst="rect">
            <a:avLst/>
          </a:prstGeom>
          <a:noFill/>
        </p:spPr>
        <p:txBody>
          <a:bodyPr vert="horz" wrap="none" rtlCol="0">
            <a:spAutoFit/>
          </a:bodyPr>
          <a:lstStyle/>
          <a:p>
            <a:pPr>
              <a:spcBef>
                <a:spcPts val="0"/>
              </a:spcBef>
              <a:spcAft>
                <a:spcPts val="0"/>
              </a:spcAft>
              <a:buClr>
                <a:srgbClr val="007DB8"/>
              </a:buClr>
            </a:pPr>
            <a:endParaRPr lang="en-US" sz="1400" dirty="0" err="1" smtClean="0">
              <a:solidFill>
                <a:srgbClr val="000000"/>
              </a:solidFill>
              <a:latin typeface="Arial"/>
            </a:endParaRPr>
          </a:p>
        </p:txBody>
      </p:sp>
    </p:spTree>
    <p:extLst>
      <p:ext uri="{BB962C8B-B14F-4D97-AF65-F5344CB8AC3E}">
        <p14:creationId xmlns:p14="http://schemas.microsoft.com/office/powerpoint/2010/main" val="3032712894"/>
      </p:ext>
    </p:extLst>
  </p:cSld>
  <p:clrMap bg1="dk2" tx1="lt1" bg2="dk1" tx2="lt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698" r:id="rId29"/>
    <p:sldLayoutId id="2147484699" r:id="rId3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defTabSz="457200"/>
            <a:fld id="{61F684CE-B7BB-4223-BA2B-B47808B845F1}" type="slidenum">
              <a:rPr lang="en-US" smtClean="0">
                <a:solidFill>
                  <a:srgbClr val="717074"/>
                </a:solidFill>
                <a:latin typeface="Verdana"/>
              </a:rPr>
              <a:pPr algn="r" defTabSz="457200"/>
              <a:t>‹#›</a:t>
            </a:fld>
            <a:endParaRPr lang="en-US" dirty="0">
              <a:solidFill>
                <a:srgbClr val="717074"/>
              </a:solidFill>
              <a:latin typeface="Verdana"/>
            </a:endParaRPr>
          </a:p>
        </p:txBody>
      </p:sp>
      <p:sp>
        <p:nvSpPr>
          <p:cNvPr id="11" name="TextBox 10"/>
          <p:cNvSpPr txBox="1"/>
          <p:nvPr/>
        </p:nvSpPr>
        <p:spPr bwMode="gray">
          <a:xfrm>
            <a:off x="366714" y="5033041"/>
            <a:ext cx="2167260" cy="92333"/>
          </a:xfrm>
          <a:prstGeom prst="rect">
            <a:avLst/>
          </a:prstGeom>
          <a:noFill/>
        </p:spPr>
        <p:txBody>
          <a:bodyPr wrap="none" lIns="0" tIns="0" rIns="0" bIns="0" rtlCol="0">
            <a:spAutoFit/>
          </a:bodyPr>
          <a:lstStyle/>
          <a:p>
            <a:pPr fontAlgn="auto">
              <a:spcBef>
                <a:spcPts val="0"/>
              </a:spcBef>
              <a:spcAft>
                <a:spcPts val="0"/>
              </a:spcAft>
              <a:defRPr/>
            </a:pPr>
            <a:r>
              <a:rPr lang="en-US" sz="600" dirty="0">
                <a:solidFill>
                  <a:srgbClr val="717074"/>
                </a:solidFill>
                <a:latin typeface="Verdana"/>
              </a:rPr>
              <a:t>© Copyright 2016 EMC Corporation. All rights reserved.</a:t>
            </a:r>
          </a:p>
        </p:txBody>
      </p:sp>
      <p:sp>
        <p:nvSpPr>
          <p:cNvPr id="2" name="TextBox 1"/>
          <p:cNvSpPr txBox="1"/>
          <p:nvPr/>
        </p:nvSpPr>
        <p:spPr>
          <a:xfrm>
            <a:off x="6122737" y="6871368"/>
            <a:ext cx="184666" cy="369332"/>
          </a:xfrm>
          <a:prstGeom prst="rect">
            <a:avLst/>
          </a:prstGeom>
          <a:noFill/>
        </p:spPr>
        <p:txBody>
          <a:bodyPr wrap="none" rtlCol="0">
            <a:spAutoFit/>
          </a:bodyPr>
          <a:lstStyle/>
          <a:p>
            <a:pPr defTabSz="457200" fontAlgn="auto">
              <a:spcBef>
                <a:spcPts val="0"/>
              </a:spcBef>
              <a:spcAft>
                <a:spcPts val="0"/>
              </a:spcAft>
            </a:pPr>
            <a:endParaRPr lang="en-US" sz="1800" dirty="0" err="1">
              <a:solidFill>
                <a:srgbClr val="717074"/>
              </a:solidFill>
              <a:latin typeface="Verdana"/>
            </a:endParaRPr>
          </a:p>
        </p:txBody>
      </p:sp>
      <p:grpSp>
        <p:nvGrpSpPr>
          <p:cNvPr id="19" name="Group 18"/>
          <p:cNvGrpSpPr/>
          <p:nvPr/>
        </p:nvGrpSpPr>
        <p:grpSpPr>
          <a:xfrm>
            <a:off x="5393493" y="4651595"/>
            <a:ext cx="3524872" cy="310172"/>
            <a:chOff x="5393493" y="4651595"/>
            <a:chExt cx="3524872" cy="310172"/>
          </a:xfrm>
        </p:grpSpPr>
        <p:pic>
          <p:nvPicPr>
            <p:cNvPr id="20" name="Picture 19"/>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bwMode="gray">
            <a:xfrm>
              <a:off x="8398452" y="4780760"/>
              <a:ext cx="519913" cy="79059"/>
            </a:xfrm>
            <a:prstGeom prst="rect">
              <a:avLst/>
            </a:prstGeom>
          </p:spPr>
        </p:pic>
        <p:pic>
          <p:nvPicPr>
            <p:cNvPr id="21" name="Picture 20"/>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6407515" y="4759229"/>
              <a:ext cx="413968" cy="94903"/>
            </a:xfrm>
            <a:prstGeom prst="rect">
              <a:avLst/>
            </a:prstGeom>
          </p:spPr>
        </p:pic>
        <p:pic>
          <p:nvPicPr>
            <p:cNvPr id="22" name="Picture 21"/>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6985629" y="4737831"/>
              <a:ext cx="294939" cy="137700"/>
            </a:xfrm>
            <a:prstGeom prst="rect">
              <a:avLst/>
            </a:prstGeom>
          </p:spPr>
        </p:pic>
        <p:pic>
          <p:nvPicPr>
            <p:cNvPr id="23" name="Picture 22"/>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5860582" y="4745338"/>
              <a:ext cx="380424" cy="122685"/>
            </a:xfrm>
            <a:prstGeom prst="rect">
              <a:avLst/>
            </a:prstGeom>
          </p:spPr>
        </p:pic>
        <p:pic>
          <p:nvPicPr>
            <p:cNvPr id="24" name="Picture 23"/>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7441805" y="4710211"/>
              <a:ext cx="192940" cy="192940"/>
            </a:xfrm>
            <a:prstGeom prst="rect">
              <a:avLst/>
            </a:prstGeom>
          </p:spPr>
        </p:pic>
        <p:pic>
          <p:nvPicPr>
            <p:cNvPr id="25" name="Picture 24" descr="Federation_Logo_Color.png"/>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5393493" y="4651595"/>
              <a:ext cx="310626" cy="310172"/>
            </a:xfrm>
            <a:prstGeom prst="rect">
              <a:avLst/>
            </a:prstGeom>
          </p:spPr>
        </p:pic>
        <p:pic>
          <p:nvPicPr>
            <p:cNvPr id="26" name="Picture 25" descr="VirtuStream.png"/>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7789087" y="4732069"/>
              <a:ext cx="501392" cy="120335"/>
            </a:xfrm>
            <a:prstGeom prst="rect">
              <a:avLst/>
            </a:prstGeom>
          </p:spPr>
        </p:pic>
      </p:grpSp>
    </p:spTree>
    <p:extLst>
      <p:ext uri="{BB962C8B-B14F-4D97-AF65-F5344CB8AC3E}">
        <p14:creationId xmlns:p14="http://schemas.microsoft.com/office/powerpoint/2010/main" val="149672851"/>
      </p:ext>
    </p:extLst>
  </p:cSld>
  <p:clrMap bg1="lt1" tx1="dk1" bg2="lt2" tx2="dk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xml"/><Relationship Id="rId16" Type="http://schemas.openxmlformats.org/officeDocument/2006/relationships/image" Target="../media/image54.png"/><Relationship Id="rId1" Type="http://schemas.openxmlformats.org/officeDocument/2006/relationships/slideLayout" Target="../slideLayouts/slideLayout2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9.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0.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1.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2.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3.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15.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61.png"/><Relationship Id="rId11" Type="http://schemas.openxmlformats.org/officeDocument/2006/relationships/image" Target="../media/image92.png"/><Relationship Id="rId5" Type="http://schemas.openxmlformats.org/officeDocument/2006/relationships/image" Target="../media/image84.png"/><Relationship Id="rId10" Type="http://schemas.openxmlformats.org/officeDocument/2006/relationships/image" Target="../media/image91.png"/><Relationship Id="rId4" Type="http://schemas.openxmlformats.org/officeDocument/2006/relationships/image" Target="../media/image83.png"/><Relationship Id="rId9" Type="http://schemas.openxmlformats.org/officeDocument/2006/relationships/image" Target="../media/image90.jpeg"/><Relationship Id="rId14" Type="http://schemas.openxmlformats.org/officeDocument/2006/relationships/image" Target="../media/image9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03.jpeg"/><Relationship Id="rId5" Type="http://schemas.openxmlformats.org/officeDocument/2006/relationships/image" Target="../media/image102.png"/><Relationship Id="rId4" Type="http://schemas.openxmlformats.org/officeDocument/2006/relationships/hyperlink" Target="https://www.youtube.com/watch?v=wW9CAH9nS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11.xml"/><Relationship Id="rId5" Type="http://schemas.openxmlformats.org/officeDocument/2006/relationships/image" Target="../media/image106.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09.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image" Target="../media/image65.png"/><Relationship Id="rId9"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111.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19.jpeg"/><Relationship Id="rId7"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15.png"/><Relationship Id="rId5" Type="http://schemas.openxmlformats.org/officeDocument/2006/relationships/image" Target="../media/image121.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png"/></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42.xml.rels><?xml version="1.0" encoding="UTF-8" standalone="yes"?>
<Relationships xmlns="http://schemas.openxmlformats.org/package/2006/relationships"><Relationship Id="rId8" Type="http://schemas.openxmlformats.org/officeDocument/2006/relationships/hyperlink" Target="http://libstorage.readthedocs.io/en/stable/user-guide/storage-providers#dell-emc-scaleio" TargetMode="External"/><Relationship Id="rId13" Type="http://schemas.openxmlformats.org/officeDocument/2006/relationships/hyperlink" Target="http://libstorage.readthedocs.io/en/stable/user-guide/storage-providers#azure-ud" TargetMode="External"/><Relationship Id="rId3" Type="http://schemas.openxmlformats.org/officeDocument/2006/relationships/image" Target="../media/image126.png"/><Relationship Id="rId7" Type="http://schemas.openxmlformats.org/officeDocument/2006/relationships/hyperlink" Target="http://libstorage.readthedocs.io/en/stable/user-guide/storage-providers#ceph-rbd" TargetMode="External"/><Relationship Id="rId12" Type="http://schemas.openxmlformats.org/officeDocument/2006/relationships/hyperlink" Target="http://libstorage.readthedocs.io/en/stable/user-guide/storage-providers#gce-persistent-disk" TargetMode="External"/><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hyperlink" Target="http://libstorage.readthedocs.io/en/stable/user-guide/storage-providers#aws-s3fs" TargetMode="External"/><Relationship Id="rId11" Type="http://schemas.openxmlformats.org/officeDocument/2006/relationships/hyperlink" Target="http://libstorage.readthedocs.io/en/stable/user-guide/storage-providers/#ebs-optimizer" TargetMode="External"/><Relationship Id="rId5" Type="http://schemas.openxmlformats.org/officeDocument/2006/relationships/hyperlink" Target="http://libstorage.readthedocs.io/en/stable/user-guide/storage-providers#aws-efs" TargetMode="External"/><Relationship Id="rId15" Type="http://schemas.openxmlformats.org/officeDocument/2006/relationships/hyperlink" Target="http://libstorage.readthedocs.io/en/stable/user-guide/storage-providers#virtualbox" TargetMode="External"/><Relationship Id="rId10" Type="http://schemas.openxmlformats.org/officeDocument/2006/relationships/hyperlink" Target="http://libstorage.readthedocs.io/en/stable/user-guide/storage-providers#do-block-storage" TargetMode="External"/><Relationship Id="rId4" Type="http://schemas.openxmlformats.org/officeDocument/2006/relationships/hyperlink" Target="http://libstorage.readthedocs.io/en/stable/user-guide/storage-providers#aws-ebs" TargetMode="External"/><Relationship Id="rId9" Type="http://schemas.openxmlformats.org/officeDocument/2006/relationships/hyperlink" Target="http://libstorage.readthedocs.io/en/stable/user-guide/storage-providers#dell-emc-isilon" TargetMode="External"/><Relationship Id="rId14" Type="http://schemas.openxmlformats.org/officeDocument/2006/relationships/hyperlink" Target="http://libstorage.readthedocs.io/en/stable/user-guide/storage-providers#cinde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hyperlink" Target="https://github.com/container-storage-interface" TargetMode="External"/><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61.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35.png"/><Relationship Id="rId11" Type="http://schemas.openxmlformats.org/officeDocument/2006/relationships/image" Target="../media/image140.jpe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5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4.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140.jpeg"/><Relationship Id="rId10" Type="http://schemas.openxmlformats.org/officeDocument/2006/relationships/image" Target="../media/image142.png"/><Relationship Id="rId4" Type="http://schemas.openxmlformats.org/officeDocument/2006/relationships/image" Target="../media/image135.png"/><Relationship Id="rId9" Type="http://schemas.openxmlformats.org/officeDocument/2006/relationships/image" Target="../media/image1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155.xml"/><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43.xml"/></Relationships>
</file>

<file path=ppt/slides/_rels/slide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67.png"/><Relationship Id="rId21" Type="http://schemas.openxmlformats.org/officeDocument/2006/relationships/image" Target="../media/image84.png"/><Relationship Id="rId7" Type="http://schemas.openxmlformats.org/officeDocument/2006/relationships/image" Target="../media/image3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55.xml"/><Relationship Id="rId16" Type="http://schemas.openxmlformats.org/officeDocument/2006/relationships/image" Target="../media/image79.emf"/><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54.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6.png"/><Relationship Id="rId32" Type="http://schemas.openxmlformats.org/officeDocument/2006/relationships/image" Target="../media/image94.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5.png"/><Relationship Id="rId28" Type="http://schemas.openxmlformats.org/officeDocument/2006/relationships/image" Target="../media/image90.jpe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61.png"/><Relationship Id="rId27" Type="http://schemas.openxmlformats.org/officeDocument/2006/relationships/image" Target="../media/image89.png"/><Relationship Id="rId30"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0252" y="3034615"/>
            <a:ext cx="5139909" cy="962025"/>
          </a:xfrm>
        </p:spPr>
        <p:txBody>
          <a:bodyPr/>
          <a:lstStyle/>
          <a:p>
            <a:r>
              <a:rPr lang="en-US" sz="4000" dirty="0" smtClean="0">
                <a:solidFill>
                  <a:schemeClr val="tx1"/>
                </a:solidFill>
              </a:rPr>
              <a:t>The </a:t>
            </a:r>
            <a:r>
              <a:rPr lang="en-US" sz="4000" dirty="0">
                <a:solidFill>
                  <a:schemeClr val="tx1"/>
                </a:solidFill>
              </a:rPr>
              <a:t>Messy Middle of </a:t>
            </a:r>
            <a:r>
              <a:rPr lang="en-US" sz="4000" dirty="0" smtClean="0">
                <a:solidFill>
                  <a:schemeClr val="tx1"/>
                </a:solidFill>
              </a:rPr>
              <a:t>Container Platforms</a:t>
            </a:r>
            <a:endParaRPr lang="en-US" sz="4000" dirty="0">
              <a:solidFill>
                <a:schemeClr val="tx1"/>
              </a:solidFill>
            </a:endParaRPr>
          </a:p>
        </p:txBody>
      </p:sp>
      <p:grpSp>
        <p:nvGrpSpPr>
          <p:cNvPr id="13" name="Group 12"/>
          <p:cNvGrpSpPr/>
          <p:nvPr/>
        </p:nvGrpSpPr>
        <p:grpSpPr>
          <a:xfrm>
            <a:off x="5349274" y="2718080"/>
            <a:ext cx="3626496" cy="2547636"/>
            <a:chOff x="79841" y="-21059"/>
            <a:chExt cx="8905555" cy="6256208"/>
          </a:xfrm>
        </p:grpSpPr>
        <p:grpSp>
          <p:nvGrpSpPr>
            <p:cNvPr id="14" name="Group 13"/>
            <p:cNvGrpSpPr/>
            <p:nvPr/>
          </p:nvGrpSpPr>
          <p:grpSpPr>
            <a:xfrm>
              <a:off x="6645221" y="-21059"/>
              <a:ext cx="2340175" cy="3502801"/>
              <a:chOff x="902710" y="273657"/>
              <a:chExt cx="2831611" cy="4238389"/>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10" y="2189319"/>
                <a:ext cx="2831611" cy="232272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801" y="1131934"/>
                <a:ext cx="2127432" cy="1745099"/>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7804" y="273657"/>
                <a:ext cx="1598371" cy="1311119"/>
              </a:xfrm>
              <a:prstGeom prst="rect">
                <a:avLst/>
              </a:prstGeom>
            </p:spPr>
          </p:pic>
        </p:grpSp>
        <p:grpSp>
          <p:nvGrpSpPr>
            <p:cNvPr id="15" name="Group 14"/>
            <p:cNvGrpSpPr/>
            <p:nvPr/>
          </p:nvGrpSpPr>
          <p:grpSpPr>
            <a:xfrm>
              <a:off x="79841" y="-21059"/>
              <a:ext cx="2327328" cy="3525460"/>
              <a:chOff x="3247289" y="390021"/>
              <a:chExt cx="2816067" cy="4265807"/>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7289" y="2333252"/>
                <a:ext cx="2816067" cy="2322576"/>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9218" y="1246893"/>
                <a:ext cx="2117594" cy="1746504"/>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5303" y="390021"/>
                <a:ext cx="1585424" cy="1307592"/>
              </a:xfrm>
              <a:prstGeom prst="rect">
                <a:avLst/>
              </a:prstGeom>
            </p:spPr>
          </p:pic>
        </p:grpSp>
        <p:grpSp>
          <p:nvGrpSpPr>
            <p:cNvPr id="16" name="Group 15"/>
            <p:cNvGrpSpPr/>
            <p:nvPr/>
          </p:nvGrpSpPr>
          <p:grpSpPr>
            <a:xfrm>
              <a:off x="3387234" y="0"/>
              <a:ext cx="2465638" cy="2475612"/>
              <a:chOff x="3826438" y="1075372"/>
              <a:chExt cx="2465638" cy="2475612"/>
            </a:xfrm>
          </p:grpSpPr>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9973" y="2612504"/>
                <a:ext cx="993610" cy="930013"/>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98466" y="2620971"/>
                <a:ext cx="993610" cy="930013"/>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6438" y="2620971"/>
                <a:ext cx="993610" cy="930013"/>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3264" y="1850201"/>
                <a:ext cx="993610" cy="930013"/>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79735" y="1850201"/>
                <a:ext cx="993610" cy="930013"/>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6099" y="1075372"/>
                <a:ext cx="993610" cy="930013"/>
              </a:xfrm>
              <a:prstGeom prst="rect">
                <a:avLst/>
              </a:prstGeom>
            </p:spPr>
          </p:pic>
        </p:grpSp>
        <p:grpSp>
          <p:nvGrpSpPr>
            <p:cNvPr id="17" name="Group 16"/>
            <p:cNvGrpSpPr/>
            <p:nvPr/>
          </p:nvGrpSpPr>
          <p:grpSpPr>
            <a:xfrm>
              <a:off x="1399097" y="1562133"/>
              <a:ext cx="6349206" cy="4673016"/>
              <a:chOff x="870430" y="157033"/>
              <a:chExt cx="7682540" cy="5654350"/>
            </a:xfrm>
          </p:grpSpPr>
          <p:grpSp>
            <p:nvGrpSpPr>
              <p:cNvPr id="18" name="Group 17"/>
              <p:cNvGrpSpPr/>
              <p:nvPr/>
            </p:nvGrpSpPr>
            <p:grpSpPr>
              <a:xfrm>
                <a:off x="870430" y="157033"/>
                <a:ext cx="7682540" cy="5654350"/>
                <a:chOff x="870430" y="157033"/>
                <a:chExt cx="7682540" cy="5654350"/>
              </a:xfrm>
            </p:grpSpPr>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430" y="157033"/>
                  <a:ext cx="7682540" cy="5654350"/>
                </a:xfrm>
                <a:prstGeom prst="rect">
                  <a:avLst/>
                </a:prstGeom>
              </p:spPr>
            </p:pic>
            <p:pic>
              <p:nvPicPr>
                <p:cNvPr id="25" name="Picture 24"/>
                <p:cNvPicPr>
                  <a:picLocks noChangeAspect="1"/>
                </p:cNvPicPr>
                <p:nvPr/>
              </p:nvPicPr>
              <p:blipFill>
                <a:blip r:embed="rId11"/>
                <a:stretch>
                  <a:fillRect/>
                </a:stretch>
              </p:blipFill>
              <p:spPr>
                <a:xfrm>
                  <a:off x="6860645" y="2040467"/>
                  <a:ext cx="485775" cy="747183"/>
                </a:xfrm>
                <a:prstGeom prst="rect">
                  <a:avLst/>
                </a:prstGeom>
              </p:spPr>
            </p:pic>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49975" y="1775218"/>
                  <a:ext cx="1307114" cy="1489888"/>
                </a:xfrm>
                <a:prstGeom prst="rect">
                  <a:avLst/>
                </a:prstGeom>
                <a:noFill/>
                <a:ln w="12700" cmpd="sng">
                  <a:noFill/>
                </a:ln>
                <a:effectLst/>
                <a:scene3d>
                  <a:camera prst="perspectiveHeroicExtremeRightFacing" fov="900000">
                    <a:rot lat="1307353" lon="18806131" rev="805906"/>
                  </a:camera>
                  <a:lightRig rig="threePt" dir="t"/>
                </a:scene3d>
                <a:sp3d/>
              </p:spPr>
            </p:pic>
          </p:grpSp>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43081" y="3461531"/>
                <a:ext cx="1986008" cy="453973"/>
              </a:xfrm>
              <a:prstGeom prst="rect">
                <a:avLst/>
              </a:prstGeom>
              <a:scene3d>
                <a:camera prst="perspectiveContrastingLeftFacing" fov="5100000">
                  <a:rot lat="623785" lon="2636332" rev="21386789"/>
                </a:camera>
                <a:lightRig rig="threePt" dir="t"/>
              </a:scene3d>
              <a:sp3d z="31750"/>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77670">
                <a:off x="4110087" y="3059610"/>
                <a:ext cx="1600735" cy="918732"/>
              </a:xfrm>
              <a:prstGeom prst="rect">
                <a:avLst/>
              </a:prstGeom>
              <a:scene3d>
                <a:camera prst="isometricOffAxis2Right"/>
                <a:lightRig rig="threePt" dir="t"/>
              </a:scene3d>
            </p:spPr>
          </p:pic>
          <p:pic>
            <p:nvPicPr>
              <p:cNvPr id="21" name="Picture 20"/>
              <p:cNvPicPr>
                <a:picLocks noChangeAspect="1"/>
              </p:cNvPicPr>
              <p:nvPr/>
            </p:nvPicPr>
            <p:blipFill>
              <a:blip r:embed="rId15" cstate="print">
                <a:lum contrast="-22000"/>
                <a:extLst>
                  <a:ext uri="{28A0092B-C50C-407E-A947-70E740481C1C}">
                    <a14:useLocalDpi xmlns:a14="http://schemas.microsoft.com/office/drawing/2010/main" val="0"/>
                  </a:ext>
                </a:extLst>
              </a:blip>
              <a:stretch>
                <a:fillRect/>
              </a:stretch>
            </p:blipFill>
            <p:spPr>
              <a:xfrm>
                <a:off x="4864324" y="2964821"/>
                <a:ext cx="1644629" cy="338114"/>
              </a:xfrm>
              <a:prstGeom prst="rect">
                <a:avLst/>
              </a:prstGeom>
              <a:scene3d>
                <a:camera prst="orthographicFront">
                  <a:rot lat="20999999" lon="0" rev="16980000"/>
                </a:camera>
                <a:lightRig rig="threePt" dir="t"/>
              </a:scene3d>
            </p:spPr>
          </p:pic>
          <p:pic>
            <p:nvPicPr>
              <p:cNvPr id="22" name="Picture 21"/>
              <p:cNvPicPr>
                <a:picLocks noChangeAspect="1"/>
              </p:cNvPicPr>
              <p:nvPr/>
            </p:nvPicPr>
            <p:blipFill>
              <a:blip r:embed="rId16" cstate="print">
                <a:lum bright="20000" contrast="-50000"/>
                <a:extLst>
                  <a:ext uri="{28A0092B-C50C-407E-A947-70E740481C1C}">
                    <a14:useLocalDpi xmlns:a14="http://schemas.microsoft.com/office/drawing/2010/main" val="0"/>
                  </a:ext>
                </a:extLst>
              </a:blip>
              <a:stretch>
                <a:fillRect/>
              </a:stretch>
            </p:blipFill>
            <p:spPr>
              <a:xfrm>
                <a:off x="3157574" y="728398"/>
                <a:ext cx="996341" cy="996341"/>
              </a:xfrm>
              <a:prstGeom prst="rect">
                <a:avLst/>
              </a:prstGeom>
              <a:scene3d>
                <a:camera prst="isometricTopUp">
                  <a:rot lat="19886760" lon="19008218" rev="3720000"/>
                </a:camera>
                <a:lightRig rig="threePt" dir="t"/>
              </a:scene3d>
            </p:spPr>
          </p:pic>
          <p:pic>
            <p:nvPicPr>
              <p:cNvPr id="23" name="Picture 22"/>
              <p:cNvPicPr>
                <a:picLocks noChangeAspect="1"/>
              </p:cNvPicPr>
              <p:nvPr/>
            </p:nvPicPr>
            <p:blipFill>
              <a:blip r:embed="rId17" cstate="print">
                <a:lum contrast="-49000"/>
                <a:extLst>
                  <a:ext uri="{28A0092B-C50C-407E-A947-70E740481C1C}">
                    <a14:useLocalDpi xmlns:a14="http://schemas.microsoft.com/office/drawing/2010/main" val="0"/>
                  </a:ext>
                </a:extLst>
              </a:blip>
              <a:stretch>
                <a:fillRect/>
              </a:stretch>
            </p:blipFill>
            <p:spPr>
              <a:xfrm>
                <a:off x="2194190" y="2047262"/>
                <a:ext cx="2689755" cy="473305"/>
              </a:xfrm>
              <a:prstGeom prst="rect">
                <a:avLst/>
              </a:prstGeom>
            </p:spPr>
          </p:pic>
        </p:grpSp>
      </p:grpSp>
    </p:spTree>
    <p:extLst>
      <p:ext uri="{BB962C8B-B14F-4D97-AF65-F5344CB8AC3E}">
        <p14:creationId xmlns:p14="http://schemas.microsoft.com/office/powerpoint/2010/main" val="573141553"/>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7211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Ready Systems</a:t>
            </a: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
        <p:nvSpPr>
          <p:cNvPr id="72" name="Rectangle 71"/>
          <p:cNvSpPr/>
          <p:nvPr/>
        </p:nvSpPr>
        <p:spPr>
          <a:xfrm>
            <a:off x="518381" y="1650066"/>
            <a:ext cx="8104001" cy="3101433"/>
          </a:xfrm>
          <a:prstGeom prst="rect">
            <a:avLst/>
          </a:prstGeom>
          <a:solidFill>
            <a:schemeClr val="bg1">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sz="2000" dirty="0" smtClean="0">
                <a:solidFill>
                  <a:srgbClr val="FFFFFF"/>
                </a:solidFill>
              </a:rPr>
              <a:t>In general we see three ways instances are being instantiated: </a:t>
            </a:r>
          </a:p>
          <a:p>
            <a:pPr marL="342900" indent="-342900">
              <a:lnSpc>
                <a:spcPct val="150000"/>
              </a:lnSpc>
              <a:buFont typeface="+mj-lt"/>
              <a:buAutoNum type="arabicPeriod"/>
            </a:pPr>
            <a:r>
              <a:rPr lang="en-US" sz="2000" dirty="0" smtClean="0">
                <a:solidFill>
                  <a:srgbClr val="FFFFFF"/>
                </a:solidFill>
              </a:rPr>
              <a:t>Use </a:t>
            </a:r>
            <a:r>
              <a:rPr lang="en-US" sz="2000" dirty="0">
                <a:solidFill>
                  <a:srgbClr val="FFFFFF"/>
                </a:solidFill>
              </a:rPr>
              <a:t>custom scripting tools to develop your </a:t>
            </a:r>
            <a:r>
              <a:rPr lang="en-US" sz="2000" dirty="0" smtClean="0">
                <a:solidFill>
                  <a:srgbClr val="FFFFFF"/>
                </a:solidFill>
              </a:rPr>
              <a:t>instantiation process</a:t>
            </a:r>
          </a:p>
          <a:p>
            <a:pPr marL="342900" indent="-342900">
              <a:lnSpc>
                <a:spcPct val="150000"/>
              </a:lnSpc>
              <a:buFont typeface="+mj-lt"/>
              <a:buAutoNum type="arabicPeriod"/>
            </a:pPr>
            <a:r>
              <a:rPr lang="en-US" sz="2000" dirty="0">
                <a:solidFill>
                  <a:srgbClr val="FFFFFF"/>
                </a:solidFill>
              </a:rPr>
              <a:t>Deploy a service catalog portal with predefined set of </a:t>
            </a:r>
            <a:r>
              <a:rPr lang="en-US" sz="2000" dirty="0" smtClean="0">
                <a:solidFill>
                  <a:srgbClr val="FFFFFF"/>
                </a:solidFill>
              </a:rPr>
              <a:t>services</a:t>
            </a:r>
          </a:p>
          <a:p>
            <a:pPr marL="342900" indent="-342900">
              <a:lnSpc>
                <a:spcPct val="150000"/>
              </a:lnSpc>
              <a:buFont typeface="+mj-lt"/>
              <a:buAutoNum type="arabicPeriod"/>
            </a:pPr>
            <a:r>
              <a:rPr lang="en-US" sz="2000" dirty="0" smtClean="0">
                <a:solidFill>
                  <a:srgbClr val="FFFFFF"/>
                </a:solidFill>
              </a:rPr>
              <a:t>Deploy a CI/CD tool chain that integrates code deployment and testing and give developers control</a:t>
            </a:r>
          </a:p>
        </p:txBody>
      </p:sp>
      <p:sp>
        <p:nvSpPr>
          <p:cNvPr id="8" name="Oval 7"/>
          <p:cNvSpPr/>
          <p:nvPr/>
        </p:nvSpPr>
        <p:spPr>
          <a:xfrm>
            <a:off x="2976691" y="318408"/>
            <a:ext cx="417007" cy="417007"/>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2000" dirty="0" smtClean="0">
                <a:solidFill>
                  <a:schemeClr val="tx2"/>
                </a:solidFill>
                <a:latin typeface="+mn-lt"/>
              </a:rPr>
              <a:t>1</a:t>
            </a:r>
          </a:p>
        </p:txBody>
      </p:sp>
      <p:sp>
        <p:nvSpPr>
          <p:cNvPr id="73" name="Oval 72"/>
          <p:cNvSpPr/>
          <p:nvPr/>
        </p:nvSpPr>
        <p:spPr>
          <a:xfrm>
            <a:off x="421599" y="318408"/>
            <a:ext cx="417007" cy="417007"/>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2000" dirty="0">
                <a:solidFill>
                  <a:schemeClr val="tx2"/>
                </a:solidFill>
                <a:latin typeface="+mn-lt"/>
              </a:rPr>
              <a:t>2</a:t>
            </a:r>
            <a:endParaRPr lang="en-US" sz="2000" dirty="0" smtClean="0">
              <a:solidFill>
                <a:schemeClr val="tx2"/>
              </a:solidFill>
              <a:latin typeface="+mn-lt"/>
            </a:endParaRPr>
          </a:p>
        </p:txBody>
      </p:sp>
      <p:sp>
        <p:nvSpPr>
          <p:cNvPr id="74" name="Oval 73"/>
          <p:cNvSpPr/>
          <p:nvPr/>
        </p:nvSpPr>
        <p:spPr>
          <a:xfrm>
            <a:off x="5332109" y="318408"/>
            <a:ext cx="417007" cy="417007"/>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2000" dirty="0">
                <a:solidFill>
                  <a:schemeClr val="tx2"/>
                </a:solidFill>
                <a:latin typeface="+mn-lt"/>
              </a:rPr>
              <a:t>3</a:t>
            </a:r>
            <a:endParaRPr lang="en-US" sz="2000" dirty="0" smtClean="0">
              <a:solidFill>
                <a:schemeClr val="tx2"/>
              </a:solidFill>
              <a:latin typeface="+mn-lt"/>
            </a:endParaRPr>
          </a:p>
        </p:txBody>
      </p:sp>
    </p:spTree>
    <p:extLst>
      <p:ext uri="{BB962C8B-B14F-4D97-AF65-F5344CB8AC3E}">
        <p14:creationId xmlns:p14="http://schemas.microsoft.com/office/powerpoint/2010/main" val="386158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7211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Ready Systems</a:t>
            </a: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cxnSp>
        <p:nvCxnSpPr>
          <p:cNvPr id="72" name="Straight Connector 71"/>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414703" y="535624"/>
            <a:ext cx="8345911" cy="1045330"/>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4" name="Rectangle 73"/>
          <p:cNvSpPr/>
          <p:nvPr/>
        </p:nvSpPr>
        <p:spPr>
          <a:xfrm>
            <a:off x="431984" y="3472914"/>
            <a:ext cx="8337272" cy="1356337"/>
          </a:xfrm>
          <a:prstGeom prst="rect">
            <a:avLst/>
          </a:prstGeom>
          <a:solidFill>
            <a:schemeClr val="bg1">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This is the continuum of cloud platforms customers would consider to support the management and  orchestration of instances.    </a:t>
            </a:r>
          </a:p>
        </p:txBody>
      </p:sp>
      <p:sp>
        <p:nvSpPr>
          <p:cNvPr id="75" name="Rectangle 74"/>
          <p:cNvSpPr/>
          <p:nvPr/>
        </p:nvSpPr>
        <p:spPr>
          <a:xfrm>
            <a:off x="449262" y="1606872"/>
            <a:ext cx="8294073" cy="1866044"/>
          </a:xfrm>
          <a:prstGeom prst="rect">
            <a:avLst/>
          </a:prstGeom>
          <a:no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2000" dirty="0" smtClean="0">
              <a:solidFill>
                <a:srgbClr val="FFFFFF"/>
              </a:solidFill>
            </a:endParaRPr>
          </a:p>
        </p:txBody>
      </p:sp>
    </p:spTree>
    <p:extLst>
      <p:ext uri="{BB962C8B-B14F-4D97-AF65-F5344CB8AC3E}">
        <p14:creationId xmlns:p14="http://schemas.microsoft.com/office/powerpoint/2010/main" val="38116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7211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Ready Systems</a:t>
            </a: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
        <p:nvSpPr>
          <p:cNvPr id="72" name="Rectangle 71"/>
          <p:cNvSpPr/>
          <p:nvPr/>
        </p:nvSpPr>
        <p:spPr>
          <a:xfrm>
            <a:off x="2643458" y="535624"/>
            <a:ext cx="2805288" cy="1044935"/>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3" name="Rectangle 72"/>
          <p:cNvSpPr/>
          <p:nvPr/>
        </p:nvSpPr>
        <p:spPr>
          <a:xfrm>
            <a:off x="1877929" y="1581600"/>
            <a:ext cx="5412889" cy="1916068"/>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4" name="Rectangle 73"/>
          <p:cNvSpPr/>
          <p:nvPr/>
        </p:nvSpPr>
        <p:spPr>
          <a:xfrm>
            <a:off x="431984" y="3472914"/>
            <a:ext cx="8337272" cy="1356337"/>
          </a:xfrm>
          <a:prstGeom prst="rect">
            <a:avLst/>
          </a:prstGeom>
          <a:solidFill>
            <a:schemeClr val="bg1">
              <a:lumMod val="75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Dell EMC has most uses cases covered with bookend turnkey solutions – </a:t>
            </a:r>
            <a:r>
              <a:rPr lang="en-US" sz="2800" dirty="0" err="1" smtClean="0">
                <a:solidFill>
                  <a:srgbClr val="FFFFFF"/>
                </a:solidFill>
              </a:rPr>
              <a:t>vRA</a:t>
            </a:r>
            <a:r>
              <a:rPr lang="en-US" sz="2800" dirty="0" smtClean="0">
                <a:solidFill>
                  <a:srgbClr val="FFFFFF"/>
                </a:solidFill>
              </a:rPr>
              <a:t>/EHC for </a:t>
            </a:r>
            <a:r>
              <a:rPr lang="en-US" sz="2800" dirty="0" err="1" smtClean="0">
                <a:solidFill>
                  <a:srgbClr val="FFFFFF"/>
                </a:solidFill>
              </a:rPr>
              <a:t>XaaS</a:t>
            </a:r>
            <a:r>
              <a:rPr lang="en-US" sz="2800" dirty="0" smtClean="0">
                <a:solidFill>
                  <a:srgbClr val="FFFFFF"/>
                </a:solidFill>
              </a:rPr>
              <a:t> and </a:t>
            </a:r>
            <a:r>
              <a:rPr lang="en-US" sz="2800" dirty="0">
                <a:solidFill>
                  <a:srgbClr val="FFFFFF"/>
                </a:solidFill>
              </a:rPr>
              <a:t>PCF/</a:t>
            </a:r>
            <a:r>
              <a:rPr lang="en-US" sz="2800" dirty="0" smtClean="0">
                <a:solidFill>
                  <a:srgbClr val="FFFFFF"/>
                </a:solidFill>
              </a:rPr>
              <a:t>NHC Cloud Native</a:t>
            </a:r>
            <a:endParaRPr lang="en-US" sz="2800" dirty="0">
              <a:solidFill>
                <a:srgbClr val="FFFFFF"/>
              </a:solidFill>
            </a:endParaRPr>
          </a:p>
        </p:txBody>
      </p:sp>
      <p:sp>
        <p:nvSpPr>
          <p:cNvPr id="75" name="Left Arrow 74"/>
          <p:cNvSpPr/>
          <p:nvPr/>
        </p:nvSpPr>
        <p:spPr>
          <a:xfrm>
            <a:off x="1749433" y="2124058"/>
            <a:ext cx="1122624" cy="566932"/>
          </a:xfrm>
          <a:prstGeom prst="leftArrow">
            <a:avLst/>
          </a:prstGeom>
          <a:solidFill>
            <a:schemeClr val="bg1">
              <a:lumMod val="75000"/>
            </a:schemeClr>
          </a:solidFill>
          <a:ln w="12700" cmpd="sng">
            <a:noFill/>
          </a:ln>
          <a:effectLst/>
        </p:spPr>
        <p:txBody>
          <a:bodyPr wrap="square" lIns="182880" tIns="137160" rIns="137160" bIns="137160" rtlCol="0" anchor="ctr">
            <a:noAutofit/>
          </a:bodyPr>
          <a:lstStyle/>
          <a:p>
            <a:pPr algn="ctr"/>
            <a:endParaRPr lang="en-US" sz="1100" dirty="0">
              <a:solidFill>
                <a:srgbClr val="FFFFFF"/>
              </a:solidFill>
            </a:endParaRPr>
          </a:p>
        </p:txBody>
      </p:sp>
      <p:sp>
        <p:nvSpPr>
          <p:cNvPr id="76" name="Rounded Rectangle 75"/>
          <p:cNvSpPr/>
          <p:nvPr/>
        </p:nvSpPr>
        <p:spPr>
          <a:xfrm>
            <a:off x="2273293" y="1924150"/>
            <a:ext cx="2210670" cy="910026"/>
          </a:xfrm>
          <a:prstGeom prst="round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FFFFFF"/>
                </a:solidFill>
              </a:rPr>
              <a:t>Buy an </a:t>
            </a:r>
            <a:r>
              <a:rPr lang="en-US" sz="1400" dirty="0" err="1">
                <a:solidFill>
                  <a:srgbClr val="FFFFFF"/>
                </a:solidFill>
              </a:rPr>
              <a:t>XaaS</a:t>
            </a:r>
            <a:r>
              <a:rPr lang="en-US" sz="1400" dirty="0">
                <a:solidFill>
                  <a:srgbClr val="FFFFFF"/>
                </a:solidFill>
              </a:rPr>
              <a:t> Engineered </a:t>
            </a:r>
            <a:r>
              <a:rPr lang="en-US" sz="1400" dirty="0" smtClean="0">
                <a:solidFill>
                  <a:srgbClr val="FFFFFF"/>
                </a:solidFill>
              </a:rPr>
              <a:t>Solution for Traditional Apps</a:t>
            </a:r>
            <a:endParaRPr lang="en-US" sz="1400" dirty="0">
              <a:solidFill>
                <a:srgbClr val="FFFFFF"/>
              </a:solidFill>
            </a:endParaRPr>
          </a:p>
        </p:txBody>
      </p:sp>
      <p:sp>
        <p:nvSpPr>
          <p:cNvPr id="88" name="Left Arrow 87"/>
          <p:cNvSpPr/>
          <p:nvPr/>
        </p:nvSpPr>
        <p:spPr>
          <a:xfrm rot="10800000">
            <a:off x="6223955" y="2136667"/>
            <a:ext cx="1122624" cy="566932"/>
          </a:xfrm>
          <a:prstGeom prst="leftArrow">
            <a:avLst/>
          </a:prstGeom>
          <a:solidFill>
            <a:schemeClr val="bg1">
              <a:lumMod val="75000"/>
            </a:schemeClr>
          </a:solidFill>
          <a:ln w="12700" cmpd="sng">
            <a:noFill/>
          </a:ln>
          <a:effectLst/>
        </p:spPr>
        <p:txBody>
          <a:bodyPr wrap="square" lIns="182880" tIns="137160" rIns="137160" bIns="137160" rtlCol="0" anchor="ctr">
            <a:noAutofit/>
          </a:bodyPr>
          <a:lstStyle/>
          <a:p>
            <a:pPr algn="ctr"/>
            <a:endParaRPr lang="en-US" sz="1100" dirty="0">
              <a:solidFill>
                <a:srgbClr val="FFFFFF"/>
              </a:solidFill>
            </a:endParaRPr>
          </a:p>
        </p:txBody>
      </p:sp>
      <p:sp>
        <p:nvSpPr>
          <p:cNvPr id="90" name="Rounded Rectangle 89"/>
          <p:cNvSpPr/>
          <p:nvPr/>
        </p:nvSpPr>
        <p:spPr>
          <a:xfrm>
            <a:off x="4606224" y="1915883"/>
            <a:ext cx="2248856" cy="944827"/>
          </a:xfrm>
          <a:prstGeom prst="roundRect">
            <a:avLst/>
          </a:prstGeom>
          <a:solidFill>
            <a:srgbClr val="005E8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FFFFFF"/>
                </a:solidFill>
              </a:rPr>
              <a:t>Buy an </a:t>
            </a:r>
            <a:r>
              <a:rPr lang="en-US" sz="1400" dirty="0" smtClean="0">
                <a:solidFill>
                  <a:srgbClr val="FFFFFF"/>
                </a:solidFill>
              </a:rPr>
              <a:t>Cloud Agnostic </a:t>
            </a:r>
            <a:r>
              <a:rPr lang="en-US" sz="1400" dirty="0" err="1" smtClean="0">
                <a:solidFill>
                  <a:srgbClr val="FFFFFF"/>
                </a:solidFill>
              </a:rPr>
              <a:t>PaaS</a:t>
            </a:r>
            <a:endParaRPr lang="en-US" sz="1400" dirty="0" smtClean="0">
              <a:solidFill>
                <a:srgbClr val="FFFFFF"/>
              </a:solidFill>
            </a:endParaRPr>
          </a:p>
          <a:p>
            <a:pPr algn="ctr"/>
            <a:r>
              <a:rPr lang="en-US" sz="1400" dirty="0" smtClean="0">
                <a:solidFill>
                  <a:srgbClr val="FFFFFF"/>
                </a:solidFill>
              </a:rPr>
              <a:t>for Cloud Native and Java Apps</a:t>
            </a:r>
            <a:endParaRPr lang="en-US" sz="1400" dirty="0">
              <a:solidFill>
                <a:srgbClr val="FFFFFF"/>
              </a:solidFill>
            </a:endParaRPr>
          </a:p>
        </p:txBody>
      </p:sp>
    </p:spTree>
    <p:extLst>
      <p:ext uri="{BB962C8B-B14F-4D97-AF65-F5344CB8AC3E}">
        <p14:creationId xmlns:p14="http://schemas.microsoft.com/office/powerpoint/2010/main" val="101378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7211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Ready Systems</a:t>
            </a: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
        <p:nvSpPr>
          <p:cNvPr id="72" name="Rectangle 71"/>
          <p:cNvSpPr/>
          <p:nvPr/>
        </p:nvSpPr>
        <p:spPr>
          <a:xfrm>
            <a:off x="466208" y="535624"/>
            <a:ext cx="8307029" cy="1045330"/>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3" name="Rectangle 72"/>
          <p:cNvSpPr/>
          <p:nvPr/>
        </p:nvSpPr>
        <p:spPr>
          <a:xfrm>
            <a:off x="1911673" y="1606457"/>
            <a:ext cx="5520668" cy="1884639"/>
          </a:xfrm>
          <a:prstGeom prst="rect">
            <a:avLst/>
          </a:prstGeom>
          <a:no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2000" dirty="0" smtClean="0">
              <a:solidFill>
                <a:srgbClr val="FFFFFF"/>
              </a:solidFill>
            </a:endParaRPr>
          </a:p>
        </p:txBody>
      </p:sp>
      <p:sp>
        <p:nvSpPr>
          <p:cNvPr id="74" name="Rectangle 73"/>
          <p:cNvSpPr/>
          <p:nvPr/>
        </p:nvSpPr>
        <p:spPr>
          <a:xfrm>
            <a:off x="431984" y="3472914"/>
            <a:ext cx="8337272" cy="1356337"/>
          </a:xfrm>
          <a:prstGeom prst="rect">
            <a:avLst/>
          </a:prstGeom>
          <a:solidFill>
            <a:schemeClr val="bg1">
              <a:lumMod val="75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FF"/>
                </a:solidFill>
              </a:rPr>
              <a:t>However your customers may be deploying in the “Messy Middle”</a:t>
            </a:r>
          </a:p>
          <a:p>
            <a:pPr algn="ctr"/>
            <a:r>
              <a:rPr lang="en-US" sz="2000" dirty="0">
                <a:solidFill>
                  <a:srgbClr val="FFFFFF"/>
                </a:solidFill>
              </a:rPr>
              <a:t>A place of continuous change, new products and solutions, and most of all </a:t>
            </a:r>
            <a:r>
              <a:rPr lang="en-US" sz="2000" u="sng" dirty="0" smtClean="0">
                <a:solidFill>
                  <a:srgbClr val="FFFFFF"/>
                </a:solidFill>
              </a:rPr>
              <a:t>OPPORTUNITY</a:t>
            </a:r>
            <a:endParaRPr lang="en-US" sz="2000" u="sng" dirty="0">
              <a:solidFill>
                <a:srgbClr val="FFFFFF"/>
              </a:solidFill>
            </a:endParaRPr>
          </a:p>
        </p:txBody>
      </p:sp>
      <p:sp>
        <p:nvSpPr>
          <p:cNvPr id="75" name="Rectangle 74"/>
          <p:cNvSpPr/>
          <p:nvPr/>
        </p:nvSpPr>
        <p:spPr>
          <a:xfrm>
            <a:off x="473474" y="1555503"/>
            <a:ext cx="1395984" cy="1890374"/>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6" name="Rectangle 75"/>
          <p:cNvSpPr/>
          <p:nvPr/>
        </p:nvSpPr>
        <p:spPr>
          <a:xfrm>
            <a:off x="7459137" y="1569961"/>
            <a:ext cx="1310289" cy="1826875"/>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Tree>
    <p:extLst>
      <p:ext uri="{BB962C8B-B14F-4D97-AF65-F5344CB8AC3E}">
        <p14:creationId xmlns:p14="http://schemas.microsoft.com/office/powerpoint/2010/main" val="15324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68910" cy="253916"/>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smtClean="0">
                <a:solidFill>
                  <a:schemeClr val="tx2"/>
                </a:solidFill>
                <a:latin typeface="Arial"/>
              </a:rPr>
              <a:t>Ready Solutions</a:t>
            </a:r>
            <a:endParaRPr lang="en-US" sz="1050" dirty="0" smtClean="0">
              <a:solidFill>
                <a:schemeClr val="tx2"/>
              </a:solidFill>
              <a:latin typeface="Arial"/>
            </a:endParaRP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
        <p:nvSpPr>
          <p:cNvPr id="72" name="Rectangle 71"/>
          <p:cNvSpPr/>
          <p:nvPr/>
        </p:nvSpPr>
        <p:spPr>
          <a:xfrm>
            <a:off x="466208" y="535624"/>
            <a:ext cx="8307029" cy="1045330"/>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3" name="Rectangle 72"/>
          <p:cNvSpPr/>
          <p:nvPr/>
        </p:nvSpPr>
        <p:spPr>
          <a:xfrm>
            <a:off x="473474" y="1555503"/>
            <a:ext cx="1395984" cy="1890374"/>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4" name="Rectangle 73"/>
          <p:cNvSpPr/>
          <p:nvPr/>
        </p:nvSpPr>
        <p:spPr>
          <a:xfrm>
            <a:off x="7459137" y="1569961"/>
            <a:ext cx="1310289" cy="1826875"/>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5" name="Rectangle 74"/>
          <p:cNvSpPr/>
          <p:nvPr/>
        </p:nvSpPr>
        <p:spPr>
          <a:xfrm>
            <a:off x="473473" y="1027331"/>
            <a:ext cx="8337272" cy="787910"/>
          </a:xfrm>
          <a:prstGeom prst="rect">
            <a:avLst/>
          </a:prstGeom>
          <a:solidFill>
            <a:schemeClr val="bg1">
              <a:lumMod val="75000"/>
            </a:schemeClr>
          </a:solid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FFFFFF"/>
                </a:solidFill>
              </a:rPr>
              <a:t>It all needs infrastructure!</a:t>
            </a:r>
            <a:endParaRPr lang="en-US" sz="4000" u="sng" dirty="0">
              <a:solidFill>
                <a:srgbClr val="FFFFFF"/>
              </a:solidFill>
            </a:endParaRPr>
          </a:p>
        </p:txBody>
      </p:sp>
      <p:sp>
        <p:nvSpPr>
          <p:cNvPr id="76" name="Down Arrow 75"/>
          <p:cNvSpPr/>
          <p:nvPr/>
        </p:nvSpPr>
        <p:spPr>
          <a:xfrm>
            <a:off x="2742736" y="1666500"/>
            <a:ext cx="798158" cy="1865686"/>
          </a:xfrm>
          <a:prstGeom prst="downArrow">
            <a:avLst/>
          </a:prstGeom>
          <a:solidFill>
            <a:schemeClr val="bg1">
              <a:lumMod val="7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88" name="Down Arrow 87"/>
          <p:cNvSpPr/>
          <p:nvPr/>
        </p:nvSpPr>
        <p:spPr>
          <a:xfrm>
            <a:off x="5550416" y="1642306"/>
            <a:ext cx="798158" cy="1865686"/>
          </a:xfrm>
          <a:prstGeom prst="downArrow">
            <a:avLst/>
          </a:prstGeom>
          <a:solidFill>
            <a:schemeClr val="bg1">
              <a:lumMod val="7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0" name="Down Arrow 89"/>
          <p:cNvSpPr/>
          <p:nvPr/>
        </p:nvSpPr>
        <p:spPr>
          <a:xfrm>
            <a:off x="4078398" y="1621927"/>
            <a:ext cx="798158" cy="1865686"/>
          </a:xfrm>
          <a:prstGeom prst="downArrow">
            <a:avLst/>
          </a:prstGeom>
          <a:solidFill>
            <a:schemeClr val="bg1">
              <a:lumMod val="7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64484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1806"/>
            <a:ext cx="9144000" cy="6103441"/>
          </a:xfrm>
          <a:prstGeom prst="rect">
            <a:avLst/>
          </a:prstGeom>
        </p:spPr>
      </p:pic>
      <p:sp>
        <p:nvSpPr>
          <p:cNvPr id="7" name="Rectangle 6"/>
          <p:cNvSpPr/>
          <p:nvPr/>
        </p:nvSpPr>
        <p:spPr>
          <a:xfrm>
            <a:off x="0" y="-503499"/>
            <a:ext cx="9144000" cy="6065134"/>
          </a:xfrm>
          <a:prstGeom prst="rect">
            <a:avLst/>
          </a:prstGeom>
          <a:solidFill>
            <a:schemeClr val="bg1">
              <a:alpha val="67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5" name="Title 4"/>
          <p:cNvSpPr>
            <a:spLocks noGrp="1"/>
          </p:cNvSpPr>
          <p:nvPr>
            <p:ph type="title"/>
          </p:nvPr>
        </p:nvSpPr>
        <p:spPr>
          <a:xfrm>
            <a:off x="358273" y="337737"/>
            <a:ext cx="7955280" cy="472577"/>
          </a:xfrm>
        </p:spPr>
        <p:txBody>
          <a:bodyPr/>
          <a:lstStyle/>
          <a:p>
            <a:r>
              <a:rPr lang="en-US" b="1" dirty="0" smtClean="0">
                <a:solidFill>
                  <a:schemeClr val="bg2"/>
                </a:solidFill>
              </a:rPr>
              <a:t>Choice &amp; Flexibility </a:t>
            </a:r>
            <a:endParaRPr lang="en-US" b="1" dirty="0">
              <a:solidFill>
                <a:schemeClr val="bg2"/>
              </a:solidFill>
            </a:endParaRPr>
          </a:p>
        </p:txBody>
      </p:sp>
      <p:sp>
        <p:nvSpPr>
          <p:cNvPr id="3" name="Rectangle 2"/>
          <p:cNvSpPr/>
          <p:nvPr/>
        </p:nvSpPr>
        <p:spPr>
          <a:xfrm>
            <a:off x="438573" y="1303656"/>
            <a:ext cx="4133427" cy="2585323"/>
          </a:xfrm>
          <a:prstGeom prst="rect">
            <a:avLst/>
          </a:prstGeom>
          <a:noFill/>
        </p:spPr>
        <p:txBody>
          <a:bodyPr wrap="square">
            <a:spAutoFit/>
          </a:bodyPr>
          <a:lstStyle/>
          <a:p>
            <a:r>
              <a:rPr lang="en-US" b="1" i="1" dirty="0">
                <a:solidFill>
                  <a:schemeClr val="bg2"/>
                </a:solidFill>
              </a:rPr>
              <a:t>We’re maintaining and investing in strong independent ecosystems and open architectures </a:t>
            </a:r>
            <a:r>
              <a:rPr lang="en-US" b="1" i="1" dirty="0">
                <a:solidFill>
                  <a:schemeClr val="accent4"/>
                </a:solidFill>
              </a:rPr>
              <a:t>so customers have choice and </a:t>
            </a:r>
            <a:r>
              <a:rPr lang="en-US" b="1" i="1" dirty="0" smtClean="0">
                <a:solidFill>
                  <a:schemeClr val="accent4"/>
                </a:solidFill>
              </a:rPr>
              <a:t>flexibility</a:t>
            </a:r>
          </a:p>
          <a:p>
            <a:pPr algn="r"/>
            <a:r>
              <a:rPr lang="en-US" sz="1600" b="1" i="1" dirty="0" smtClean="0">
                <a:solidFill>
                  <a:schemeClr val="bg2"/>
                </a:solidFill>
              </a:rPr>
              <a:t>- Michael Dell , DEW 2016 Keynote</a:t>
            </a:r>
            <a:endParaRPr lang="en-US" sz="1600" b="1" i="1" dirty="0">
              <a:solidFill>
                <a:schemeClr val="bg2"/>
              </a:solidFill>
            </a:endParaRPr>
          </a:p>
        </p:txBody>
      </p:sp>
    </p:spTree>
    <p:extLst>
      <p:ext uri="{BB962C8B-B14F-4D97-AF65-F5344CB8AC3E}">
        <p14:creationId xmlns:p14="http://schemas.microsoft.com/office/powerpoint/2010/main" val="3757880031"/>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chemeClr val="tx2"/>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7211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Ready Systems</a:t>
            </a: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
        <p:nvSpPr>
          <p:cNvPr id="72" name="Rectangle 71"/>
          <p:cNvSpPr/>
          <p:nvPr/>
        </p:nvSpPr>
        <p:spPr>
          <a:xfrm>
            <a:off x="466208" y="535624"/>
            <a:ext cx="8307029" cy="1045330"/>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3" name="Rectangle 72"/>
          <p:cNvSpPr/>
          <p:nvPr/>
        </p:nvSpPr>
        <p:spPr>
          <a:xfrm>
            <a:off x="1911673" y="1606458"/>
            <a:ext cx="5520668" cy="1778706"/>
          </a:xfrm>
          <a:prstGeom prst="rect">
            <a:avLst/>
          </a:prstGeom>
          <a:no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2000" dirty="0" smtClean="0">
              <a:solidFill>
                <a:srgbClr val="FFFFFF"/>
              </a:solidFill>
            </a:endParaRPr>
          </a:p>
        </p:txBody>
      </p:sp>
      <p:sp>
        <p:nvSpPr>
          <p:cNvPr id="74" name="Rectangle 73"/>
          <p:cNvSpPr/>
          <p:nvPr/>
        </p:nvSpPr>
        <p:spPr>
          <a:xfrm>
            <a:off x="473474" y="1555503"/>
            <a:ext cx="1395984" cy="1890374"/>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5" name="Rectangle 74"/>
          <p:cNvSpPr/>
          <p:nvPr/>
        </p:nvSpPr>
        <p:spPr>
          <a:xfrm>
            <a:off x="7459137" y="1569961"/>
            <a:ext cx="1310289" cy="1898231"/>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76" name="Rectangle 75"/>
          <p:cNvSpPr/>
          <p:nvPr/>
        </p:nvSpPr>
        <p:spPr>
          <a:xfrm>
            <a:off x="466208" y="3445854"/>
            <a:ext cx="8307029" cy="1302575"/>
          </a:xfrm>
          <a:prstGeom prst="rect">
            <a:avLst/>
          </a:prstGeom>
          <a:solidFill>
            <a:schemeClr val="bg2">
              <a:alpha val="76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Tree>
    <p:extLst>
      <p:ext uri="{BB962C8B-B14F-4D97-AF65-F5344CB8AC3E}">
        <p14:creationId xmlns:p14="http://schemas.microsoft.com/office/powerpoint/2010/main" val="296398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Servers</a:t>
            </a:r>
          </a:p>
        </p:txBody>
      </p:sp>
      <p:sp>
        <p:nvSpPr>
          <p:cNvPr id="110" name="TextBox 109"/>
          <p:cNvSpPr txBox="1"/>
          <p:nvPr/>
        </p:nvSpPr>
        <p:spPr>
          <a:xfrm>
            <a:off x="2998921" y="4409846"/>
            <a:ext cx="1168910" cy="253916"/>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smtClean="0">
                <a:solidFill>
                  <a:schemeClr val="tx2"/>
                </a:solidFill>
                <a:latin typeface="Arial"/>
              </a:rPr>
              <a:t>Ready </a:t>
            </a:r>
            <a:r>
              <a:rPr lang="en-US" sz="1050" smtClean="0">
                <a:solidFill>
                  <a:schemeClr val="tx2"/>
                </a:solidFill>
                <a:latin typeface="Arial"/>
              </a:rPr>
              <a:t>Solutions</a:t>
            </a:r>
            <a:endParaRPr lang="en-US" sz="1050" dirty="0" smtClean="0">
              <a:solidFill>
                <a:schemeClr val="tx2"/>
              </a:solidFill>
              <a:latin typeface="Arial"/>
            </a:endParaRPr>
          </a:p>
        </p:txBody>
      </p:sp>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pic>
        <p:nvPicPr>
          <p:cNvPr id="119" name="Picture 118" descr="ms-azure.png"/>
          <p:cNvPicPr>
            <a:picLocks noChangeAspect="1"/>
          </p:cNvPicPr>
          <p:nvPr/>
        </p:nvPicPr>
        <p:blipFill rotWithShape="1">
          <a:blip r:embed="rId3"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chemeClr val="tx2"/>
                </a:solidFill>
                <a:latin typeface="Arial"/>
              </a:rPr>
              <a:t>HCI</a:t>
            </a:r>
          </a:p>
        </p:txBody>
      </p:sp>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Tree>
    <p:extLst>
      <p:ext uri="{BB962C8B-B14F-4D97-AF65-F5344CB8AC3E}">
        <p14:creationId xmlns:p14="http://schemas.microsoft.com/office/powerpoint/2010/main" val="315628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Containers 101</a:t>
            </a:r>
            <a:endParaRPr lang="en-US" dirty="0"/>
          </a:p>
        </p:txBody>
      </p:sp>
    </p:spTree>
    <p:extLst>
      <p:ext uri="{BB962C8B-B14F-4D97-AF65-F5344CB8AC3E}">
        <p14:creationId xmlns:p14="http://schemas.microsoft.com/office/powerpoint/2010/main" val="169070175"/>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2610" y="1001350"/>
            <a:ext cx="2845648" cy="1486321"/>
          </a:xfrm>
          <a:prstGeom prst="rect">
            <a:avLst/>
          </a:prstGeom>
          <a:noFill/>
          <a:ln w="127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dirty="0">
              <a:solidFill>
                <a:srgbClr val="000000"/>
              </a:solidFill>
            </a:endParaRPr>
          </a:p>
          <a:p>
            <a:pPr marL="285750" indent="-285750">
              <a:buFont typeface="Arial"/>
              <a:buChar char="•"/>
            </a:pPr>
            <a:r>
              <a:rPr lang="en-US" sz="1400" dirty="0" smtClean="0">
                <a:solidFill>
                  <a:srgbClr val="000000"/>
                </a:solidFill>
              </a:rPr>
              <a:t>Traditional cloud instance with broadest adoption and platforms </a:t>
            </a:r>
          </a:p>
          <a:p>
            <a:endParaRPr lang="en-US" sz="1400" dirty="0">
              <a:solidFill>
                <a:srgbClr val="000000"/>
              </a:solidFill>
            </a:endParaRPr>
          </a:p>
          <a:p>
            <a:pPr marL="285750" indent="-285750">
              <a:buFont typeface="Arial"/>
              <a:buChar char="•"/>
            </a:pPr>
            <a:r>
              <a:rPr lang="en-US" sz="1400" dirty="0" smtClean="0">
                <a:solidFill>
                  <a:srgbClr val="000000"/>
                </a:solidFill>
              </a:rPr>
              <a:t>Requires full OS </a:t>
            </a:r>
            <a:endParaRPr lang="en-US" sz="1400" dirty="0">
              <a:solidFill>
                <a:srgbClr val="000000"/>
              </a:solidFill>
            </a:endParaRPr>
          </a:p>
        </p:txBody>
      </p:sp>
      <p:sp>
        <p:nvSpPr>
          <p:cNvPr id="12" name="Rounded Rectangle 11"/>
          <p:cNvSpPr/>
          <p:nvPr/>
        </p:nvSpPr>
        <p:spPr>
          <a:xfrm>
            <a:off x="1070850" y="853681"/>
            <a:ext cx="2857408" cy="291616"/>
          </a:xfrm>
          <a:prstGeom prst="roundRect">
            <a:avLst/>
          </a:prstGeom>
          <a:solidFill>
            <a:srgbClr val="66006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5" name="Rectangle 14"/>
          <p:cNvSpPr/>
          <p:nvPr/>
        </p:nvSpPr>
        <p:spPr>
          <a:xfrm>
            <a:off x="4888932" y="1001350"/>
            <a:ext cx="2845648" cy="1881909"/>
          </a:xfrm>
          <a:prstGeom prst="rect">
            <a:avLst/>
          </a:prstGeom>
          <a:noFill/>
          <a:ln w="127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a:buChar char="•"/>
            </a:pPr>
            <a:endParaRPr lang="en-US" sz="1400" dirty="0" smtClean="0">
              <a:solidFill>
                <a:srgbClr val="000000"/>
              </a:solidFill>
            </a:endParaRPr>
          </a:p>
          <a:p>
            <a:pPr marL="285750" indent="-285750">
              <a:buFont typeface="Arial"/>
              <a:buChar char="•"/>
            </a:pPr>
            <a:r>
              <a:rPr lang="en-US" sz="1400" dirty="0" smtClean="0">
                <a:solidFill>
                  <a:srgbClr val="000000"/>
                </a:solidFill>
              </a:rPr>
              <a:t>Next gen cloud instance</a:t>
            </a:r>
          </a:p>
          <a:p>
            <a:endParaRPr lang="en-US" sz="1400" dirty="0">
              <a:solidFill>
                <a:srgbClr val="000000"/>
              </a:solidFill>
            </a:endParaRPr>
          </a:p>
          <a:p>
            <a:pPr marL="285750" indent="-285750">
              <a:buFont typeface="Arial"/>
              <a:buChar char="•"/>
            </a:pPr>
            <a:r>
              <a:rPr lang="en-US" sz="1400" dirty="0">
                <a:solidFill>
                  <a:srgbClr val="000000"/>
                </a:solidFill>
              </a:rPr>
              <a:t>S</a:t>
            </a:r>
            <a:r>
              <a:rPr lang="en-US" sz="1400" dirty="0" smtClean="0">
                <a:solidFill>
                  <a:srgbClr val="000000"/>
                </a:solidFill>
              </a:rPr>
              <a:t>hared Kernel</a:t>
            </a:r>
          </a:p>
          <a:p>
            <a:pPr marL="285750" indent="-285750">
              <a:buFont typeface="Arial"/>
              <a:buChar char="•"/>
            </a:pPr>
            <a:endParaRPr lang="en-US" sz="1400" dirty="0" smtClean="0">
              <a:solidFill>
                <a:srgbClr val="000000"/>
              </a:solidFill>
            </a:endParaRPr>
          </a:p>
          <a:p>
            <a:pPr marL="285750" indent="-285750">
              <a:buFont typeface="Arial"/>
              <a:buChar char="•"/>
            </a:pPr>
            <a:r>
              <a:rPr lang="en-US" sz="1400" dirty="0" smtClean="0">
                <a:solidFill>
                  <a:srgbClr val="000000"/>
                </a:solidFill>
              </a:rPr>
              <a:t>Super fast instantiation </a:t>
            </a:r>
            <a:endParaRPr lang="en-US" sz="1400" dirty="0">
              <a:solidFill>
                <a:srgbClr val="000000"/>
              </a:solidFill>
            </a:endParaRPr>
          </a:p>
          <a:p>
            <a:endParaRPr lang="en-US" sz="1400" dirty="0" smtClean="0">
              <a:solidFill>
                <a:srgbClr val="000000"/>
              </a:solidFill>
            </a:endParaRPr>
          </a:p>
          <a:p>
            <a:pPr marL="285750" indent="-285750">
              <a:buFont typeface="Arial"/>
              <a:buChar char="•"/>
            </a:pPr>
            <a:r>
              <a:rPr lang="en-US" sz="1400" dirty="0" smtClean="0">
                <a:solidFill>
                  <a:srgbClr val="000000"/>
                </a:solidFill>
              </a:rPr>
              <a:t>Very portable</a:t>
            </a:r>
          </a:p>
          <a:p>
            <a:pPr marL="285750" indent="-285750">
              <a:buFont typeface="Arial"/>
              <a:buChar char="•"/>
            </a:pPr>
            <a:endParaRPr lang="en-US" sz="1400" dirty="0">
              <a:solidFill>
                <a:srgbClr val="000000"/>
              </a:solidFill>
            </a:endParaRPr>
          </a:p>
          <a:p>
            <a:pPr marL="285750" indent="-285750">
              <a:buFont typeface="Arial"/>
              <a:buChar char="•"/>
            </a:pPr>
            <a:endParaRPr lang="en-US" sz="1400" dirty="0" smtClean="0">
              <a:solidFill>
                <a:srgbClr val="000000"/>
              </a:solidFill>
            </a:endParaRPr>
          </a:p>
        </p:txBody>
      </p:sp>
      <p:sp>
        <p:nvSpPr>
          <p:cNvPr id="13" name="Rounded Rectangle 12"/>
          <p:cNvSpPr/>
          <p:nvPr/>
        </p:nvSpPr>
        <p:spPr>
          <a:xfrm>
            <a:off x="4868998" y="845242"/>
            <a:ext cx="2876968" cy="297705"/>
          </a:xfrm>
          <a:prstGeom prst="roundRect">
            <a:avLst/>
          </a:prstGeom>
          <a:solidFill>
            <a:srgbClr val="66006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grpSp>
        <p:nvGrpSpPr>
          <p:cNvPr id="11" name="Group 10"/>
          <p:cNvGrpSpPr/>
          <p:nvPr/>
        </p:nvGrpSpPr>
        <p:grpSpPr>
          <a:xfrm>
            <a:off x="1446342" y="2474701"/>
            <a:ext cx="2174438" cy="2412518"/>
            <a:chOff x="967324" y="1542111"/>
            <a:chExt cx="3041926" cy="3374989"/>
          </a:xfrm>
        </p:grpSpPr>
        <p:pic>
          <p:nvPicPr>
            <p:cNvPr id="17" name="Picture 16" descr="Docker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969" y="1654787"/>
              <a:ext cx="2979281" cy="3262313"/>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967324" y="1542111"/>
              <a:ext cx="1036355" cy="1942535"/>
            </a:xfrm>
            <a:prstGeom prst="rect">
              <a:avLst/>
            </a:prstGeom>
            <a:noFill/>
            <a:ln w="28575" cmpd="sng">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grpSp>
      <p:grpSp>
        <p:nvGrpSpPr>
          <p:cNvPr id="19" name="Group 18"/>
          <p:cNvGrpSpPr/>
          <p:nvPr/>
        </p:nvGrpSpPr>
        <p:grpSpPr>
          <a:xfrm>
            <a:off x="5199528" y="3328877"/>
            <a:ext cx="2165012" cy="1576962"/>
            <a:chOff x="4969833" y="2293620"/>
            <a:chExt cx="3073500" cy="2238691"/>
          </a:xfrm>
        </p:grpSpPr>
        <p:pic>
          <p:nvPicPr>
            <p:cNvPr id="20" name="Picture 4" descr="Virtual Machine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1201" y="2394237"/>
              <a:ext cx="3017900" cy="213807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4969833" y="2293620"/>
              <a:ext cx="1039333" cy="810825"/>
            </a:xfrm>
            <a:prstGeom prst="rect">
              <a:avLst/>
            </a:prstGeom>
            <a:noFill/>
            <a:ln w="28575" cmpd="sng">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22" name="Rectangle 21"/>
            <p:cNvSpPr/>
            <p:nvPr/>
          </p:nvSpPr>
          <p:spPr>
            <a:xfrm>
              <a:off x="5037667" y="3104444"/>
              <a:ext cx="3005666" cy="310445"/>
            </a:xfrm>
            <a:prstGeom prst="rect">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44444"/>
                  </a:solidFill>
                </a:rPr>
                <a:t>Container Engine</a:t>
              </a:r>
              <a:endParaRPr lang="en-US" sz="1200" dirty="0">
                <a:solidFill>
                  <a:srgbClr val="444444"/>
                </a:solidFill>
              </a:endParaRPr>
            </a:p>
          </p:txBody>
        </p:sp>
      </p:grpSp>
      <p:sp>
        <p:nvSpPr>
          <p:cNvPr id="23" name="Left Brace 22"/>
          <p:cNvSpPr/>
          <p:nvPr/>
        </p:nvSpPr>
        <p:spPr>
          <a:xfrm>
            <a:off x="971176" y="2635340"/>
            <a:ext cx="377637" cy="1203235"/>
          </a:xfrm>
          <a:prstGeom prst="leftBrace">
            <a:avLst>
              <a:gd name="adj1" fmla="val 8333"/>
              <a:gd name="adj2" fmla="val 74144"/>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444444"/>
              </a:solidFill>
            </a:endParaRPr>
          </a:p>
        </p:txBody>
      </p:sp>
      <p:sp>
        <p:nvSpPr>
          <p:cNvPr id="24" name="TextBox 23"/>
          <p:cNvSpPr txBox="1"/>
          <p:nvPr/>
        </p:nvSpPr>
        <p:spPr>
          <a:xfrm>
            <a:off x="577365" y="3445177"/>
            <a:ext cx="269304" cy="215444"/>
          </a:xfrm>
          <a:prstGeom prst="rect">
            <a:avLst/>
          </a:prstGeom>
          <a:noFill/>
        </p:spPr>
        <p:txBody>
          <a:bodyPr wrap="none" lIns="0" tIns="0" rIns="0" bIns="0" rtlCol="0">
            <a:spAutoFit/>
          </a:bodyPr>
          <a:lstStyle/>
          <a:p>
            <a:r>
              <a:rPr lang="en-US" sz="1400" dirty="0" smtClean="0">
                <a:solidFill>
                  <a:srgbClr val="000000"/>
                </a:solidFill>
              </a:rPr>
              <a:t>VM</a:t>
            </a:r>
          </a:p>
        </p:txBody>
      </p:sp>
      <p:sp>
        <p:nvSpPr>
          <p:cNvPr id="25" name="TextBox 24"/>
          <p:cNvSpPr txBox="1"/>
          <p:nvPr/>
        </p:nvSpPr>
        <p:spPr>
          <a:xfrm>
            <a:off x="3941193" y="3514164"/>
            <a:ext cx="735779" cy="215444"/>
          </a:xfrm>
          <a:prstGeom prst="rect">
            <a:avLst/>
          </a:prstGeom>
          <a:noFill/>
        </p:spPr>
        <p:txBody>
          <a:bodyPr wrap="none" lIns="0" tIns="0" rIns="0" bIns="0" rtlCol="0">
            <a:spAutoFit/>
          </a:bodyPr>
          <a:lstStyle/>
          <a:p>
            <a:r>
              <a:rPr lang="en-US" sz="1400" dirty="0" smtClean="0">
                <a:solidFill>
                  <a:srgbClr val="000000"/>
                </a:solidFill>
              </a:rPr>
              <a:t>container</a:t>
            </a:r>
          </a:p>
        </p:txBody>
      </p:sp>
      <p:sp>
        <p:nvSpPr>
          <p:cNvPr id="26" name="Left Brace 25"/>
          <p:cNvSpPr/>
          <p:nvPr/>
        </p:nvSpPr>
        <p:spPr>
          <a:xfrm>
            <a:off x="4709460" y="3334870"/>
            <a:ext cx="400422" cy="534895"/>
          </a:xfrm>
          <a:prstGeom prst="leftBrac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444444"/>
              </a:solidFill>
            </a:endParaRPr>
          </a:p>
        </p:txBody>
      </p:sp>
      <p:sp>
        <p:nvSpPr>
          <p:cNvPr id="27" name="Rectangle 26"/>
          <p:cNvSpPr/>
          <p:nvPr/>
        </p:nvSpPr>
        <p:spPr>
          <a:xfrm>
            <a:off x="1495763" y="3887793"/>
            <a:ext cx="2117229" cy="218681"/>
          </a:xfrm>
          <a:prstGeom prst="rect">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444444"/>
                </a:solidFill>
              </a:rPr>
              <a:t>Hypervisor</a:t>
            </a:r>
            <a:endParaRPr lang="en-US" sz="1200" dirty="0">
              <a:solidFill>
                <a:srgbClr val="444444"/>
              </a:solidFill>
            </a:endParaRPr>
          </a:p>
        </p:txBody>
      </p:sp>
      <p:sp>
        <p:nvSpPr>
          <p:cNvPr id="3" name="Title 2"/>
          <p:cNvSpPr>
            <a:spLocks noGrp="1"/>
          </p:cNvSpPr>
          <p:nvPr>
            <p:ph type="title"/>
          </p:nvPr>
        </p:nvSpPr>
        <p:spPr/>
        <p:txBody>
          <a:bodyPr/>
          <a:lstStyle/>
          <a:p>
            <a:r>
              <a:rPr lang="en-US" smtClean="0"/>
              <a:t>Containers vs </a:t>
            </a:r>
            <a:r>
              <a:rPr lang="en-US" dirty="0" smtClean="0"/>
              <a:t>VMs</a:t>
            </a:r>
            <a:endParaRPr lang="en-US" dirty="0"/>
          </a:p>
        </p:txBody>
      </p:sp>
    </p:spTree>
    <p:extLst>
      <p:ext uri="{BB962C8B-B14F-4D97-AF65-F5344CB8AC3E}">
        <p14:creationId xmlns:p14="http://schemas.microsoft.com/office/powerpoint/2010/main" val="3797657015"/>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TRS!</a:t>
            </a:r>
            <a:endParaRPr lang="en-US" dirty="0"/>
          </a:p>
        </p:txBody>
      </p:sp>
      <p:sp>
        <p:nvSpPr>
          <p:cNvPr id="3" name="Content Placeholder 2"/>
          <p:cNvSpPr>
            <a:spLocks noGrp="1"/>
          </p:cNvSpPr>
          <p:nvPr>
            <p:ph sz="quarter" idx="10"/>
          </p:nvPr>
        </p:nvSpPr>
        <p:spPr>
          <a:xfrm>
            <a:off x="219377" y="1005933"/>
            <a:ext cx="8230142" cy="3192461"/>
          </a:xfrm>
        </p:spPr>
        <p:txBody>
          <a:bodyPr/>
          <a:lstStyle/>
          <a:p>
            <a:r>
              <a:rPr lang="en-US" sz="2000" dirty="0" smtClean="0"/>
              <a:t>This is the room you will stay in throughout the remainder of the day (exception for GCN SCs: your hands-on lab will take place in room B308).</a:t>
            </a:r>
          </a:p>
          <a:p>
            <a:r>
              <a:rPr lang="en-US" sz="2000" dirty="0" smtClean="0"/>
              <a:t>Reference your personalized agenda on the back of your badge which lists your mandatory sessions and events, and their locations.</a:t>
            </a:r>
          </a:p>
          <a:p>
            <a:r>
              <a:rPr lang="en-US" sz="2000" dirty="0" smtClean="0"/>
              <a:t>Sponsors with a </a:t>
            </a:r>
            <a:r>
              <a:rPr lang="en-US" sz="2000" dirty="0" smtClean="0">
                <a:solidFill>
                  <a:schemeClr val="accent2">
                    <a:lumMod val="60000"/>
                    <a:lumOff val="40000"/>
                  </a:schemeClr>
                </a:solidFill>
              </a:rPr>
              <a:t>lime green </a:t>
            </a:r>
            <a:r>
              <a:rPr lang="en-US" sz="2000" dirty="0" smtClean="0"/>
              <a:t>lanyard not presenting with me are not allowed to stay in the room.</a:t>
            </a:r>
            <a:r>
              <a:rPr lang="en-US" sz="2000" dirty="0"/>
              <a:t> </a:t>
            </a:r>
            <a:r>
              <a:rPr lang="en-US" sz="2000" dirty="0" smtClean="0"/>
              <a:t>(Please exit now.)</a:t>
            </a:r>
          </a:p>
          <a:p>
            <a:endParaRPr lang="en-US" sz="2000" dirty="0" smtClean="0"/>
          </a:p>
          <a:p>
            <a:endParaRPr lang="en-US" sz="2000" dirty="0" smtClean="0"/>
          </a:p>
        </p:txBody>
      </p:sp>
      <p:sp>
        <p:nvSpPr>
          <p:cNvPr id="4" name="flFirstPage" descr="                                              Internal Use - Confidential &#10;&#10;"/>
          <p:cNvSpPr txBox="1"/>
          <p:nvPr/>
        </p:nvSpPr>
        <p:spPr>
          <a:xfrm>
            <a:off x="0" y="4622800"/>
            <a:ext cx="3316934" cy="553998"/>
          </a:xfrm>
          <a:prstGeom prst="rect">
            <a:avLst/>
          </a:prstGeom>
          <a:noFill/>
        </p:spPr>
        <p:txBody>
          <a:bodyPr vert="horz" wrap="none" rtlCol="0">
            <a:spAutoFit/>
          </a:bodyPr>
          <a:lstStyle/>
          <a:p>
            <a:pPr>
              <a:spcBef>
                <a:spcPts val="0"/>
              </a:spcBef>
              <a:spcAft>
                <a:spcPts val="0"/>
              </a:spcAft>
              <a:buClr>
                <a:srgbClr val="007DB8"/>
              </a:buClr>
            </a:pPr>
            <a:r>
              <a:rPr lang="en-US" sz="1000" smtClean="0">
                <a:solidFill>
                  <a:srgbClr val="808080"/>
                </a:solidFill>
                <a:latin typeface="arial" panose="020B0604020202020204" pitchFamily="34" charset="0"/>
              </a:rPr>
              <a:t>                                              Internal Use - Confidential </a:t>
            </a:r>
          </a:p>
          <a:p>
            <a:pPr>
              <a:spcBef>
                <a:spcPts val="0"/>
              </a:spcBef>
              <a:spcAft>
                <a:spcPts val="0"/>
              </a:spcAft>
              <a:buClr>
                <a:srgbClr val="007DB8"/>
              </a:buClr>
            </a:pPr>
            <a:endParaRPr lang="en-US" sz="1000" smtClean="0">
              <a:solidFill>
                <a:srgbClr val="808080"/>
              </a:solidFill>
              <a:latin typeface="arial" panose="020B0604020202020204" pitchFamily="34" charset="0"/>
            </a:endParaRPr>
          </a:p>
          <a:p>
            <a:pPr>
              <a:spcBef>
                <a:spcPts val="0"/>
              </a:spcBef>
              <a:spcAft>
                <a:spcPts val="0"/>
              </a:spcAft>
              <a:buClr>
                <a:srgbClr val="007DB8"/>
              </a:buClr>
            </a:pPr>
            <a:endParaRPr lang="en-US" sz="1000" dirty="0" err="1" smtClean="0">
              <a:solidFill>
                <a:srgbClr val="808080"/>
              </a:solidFill>
              <a:latin typeface="arial" panose="020B0604020202020204" pitchFamily="34" charset="0"/>
            </a:endParaRPr>
          </a:p>
        </p:txBody>
      </p:sp>
    </p:spTree>
    <p:extLst>
      <p:ext uri="{BB962C8B-B14F-4D97-AF65-F5344CB8AC3E}">
        <p14:creationId xmlns:p14="http://schemas.microsoft.com/office/powerpoint/2010/main" val="3667383521"/>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way to think about it…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288" y="1333174"/>
            <a:ext cx="2744519" cy="2744519"/>
          </a:xfrm>
          <a:prstGeom prst="rect">
            <a:avLst/>
          </a:prstGeom>
        </p:spPr>
      </p:pic>
      <p:sp>
        <p:nvSpPr>
          <p:cNvPr id="9" name="TextBox 8"/>
          <p:cNvSpPr txBox="1"/>
          <p:nvPr/>
        </p:nvSpPr>
        <p:spPr>
          <a:xfrm>
            <a:off x="1948528" y="4134616"/>
            <a:ext cx="1736309" cy="307777"/>
          </a:xfrm>
          <a:prstGeom prst="rect">
            <a:avLst/>
          </a:prstGeom>
          <a:noFill/>
        </p:spPr>
        <p:txBody>
          <a:bodyPr wrap="none" rtlCol="0">
            <a:spAutoFit/>
          </a:bodyPr>
          <a:lstStyle/>
          <a:p>
            <a:pPr>
              <a:spcBef>
                <a:spcPts val="0"/>
              </a:spcBef>
              <a:spcAft>
                <a:spcPts val="0"/>
              </a:spcAft>
              <a:buClr>
                <a:schemeClr val="bg1"/>
              </a:buClr>
            </a:pPr>
            <a:r>
              <a:rPr lang="en-US" sz="1400" dirty="0" smtClean="0">
                <a:latin typeface="+mn-lt"/>
              </a:rPr>
              <a:t>100’s MBs – X GBs</a:t>
            </a:r>
          </a:p>
        </p:txBody>
      </p:sp>
      <p:sp>
        <p:nvSpPr>
          <p:cNvPr id="10" name="TextBox 9"/>
          <p:cNvSpPr txBox="1"/>
          <p:nvPr/>
        </p:nvSpPr>
        <p:spPr>
          <a:xfrm>
            <a:off x="5827247" y="4180914"/>
            <a:ext cx="1539204" cy="307777"/>
          </a:xfrm>
          <a:prstGeom prst="rect">
            <a:avLst/>
          </a:prstGeom>
          <a:noFill/>
        </p:spPr>
        <p:txBody>
          <a:bodyPr wrap="none" rtlCol="0">
            <a:spAutoFit/>
          </a:bodyPr>
          <a:lstStyle/>
          <a:p>
            <a:pPr>
              <a:spcBef>
                <a:spcPts val="0"/>
              </a:spcBef>
              <a:spcAft>
                <a:spcPts val="0"/>
              </a:spcAft>
              <a:buClr>
                <a:schemeClr val="bg1"/>
              </a:buClr>
            </a:pPr>
            <a:r>
              <a:rPr lang="en-US" sz="1400" dirty="0" smtClean="0">
                <a:latin typeface="+mn-lt"/>
              </a:rPr>
              <a:t>MBs – 100s MBs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425" y="2050802"/>
            <a:ext cx="1089345" cy="1089345"/>
          </a:xfrm>
          <a:prstGeom prst="rect">
            <a:avLst/>
          </a:prstGeom>
        </p:spPr>
      </p:pic>
      <p:sp>
        <p:nvSpPr>
          <p:cNvPr id="14" name="Rounded Rectangle 13"/>
          <p:cNvSpPr/>
          <p:nvPr/>
        </p:nvSpPr>
        <p:spPr>
          <a:xfrm>
            <a:off x="1360217" y="898307"/>
            <a:ext cx="2857408" cy="291616"/>
          </a:xfrm>
          <a:prstGeom prst="roundRect">
            <a:avLst/>
          </a:prstGeom>
          <a:solidFill>
            <a:srgbClr val="66006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5" name="Rounded Rectangle 14"/>
          <p:cNvSpPr/>
          <p:nvPr/>
        </p:nvSpPr>
        <p:spPr>
          <a:xfrm>
            <a:off x="5158365" y="889868"/>
            <a:ext cx="2876968" cy="297705"/>
          </a:xfrm>
          <a:prstGeom prst="roundRect">
            <a:avLst/>
          </a:prstGeom>
          <a:solidFill>
            <a:srgbClr val="66006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Tree>
    <p:extLst>
      <p:ext uri="{BB962C8B-B14F-4D97-AF65-F5344CB8AC3E}">
        <p14:creationId xmlns:p14="http://schemas.microsoft.com/office/powerpoint/2010/main" val="196649982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containers are built on… </a:t>
            </a:r>
            <a:endParaRPr lang="en-US" dirty="0"/>
          </a:p>
        </p:txBody>
      </p:sp>
      <p:grpSp>
        <p:nvGrpSpPr>
          <p:cNvPr id="19" name="Group 18"/>
          <p:cNvGrpSpPr/>
          <p:nvPr/>
        </p:nvGrpSpPr>
        <p:grpSpPr>
          <a:xfrm>
            <a:off x="2735113" y="893986"/>
            <a:ext cx="6072391" cy="1300730"/>
            <a:chOff x="408237" y="931762"/>
            <a:chExt cx="8174437" cy="1750997"/>
          </a:xfrm>
        </p:grpSpPr>
        <p:sp>
          <p:nvSpPr>
            <p:cNvPr id="3" name="Rectangle 2"/>
            <p:cNvSpPr/>
            <p:nvPr/>
          </p:nvSpPr>
          <p:spPr>
            <a:xfrm>
              <a:off x="3368233" y="931762"/>
              <a:ext cx="2066081" cy="810228"/>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bg2"/>
                  </a:solidFill>
                  <a:latin typeface="+mn-lt"/>
                </a:rPr>
                <a:t>Linux Containers</a:t>
              </a:r>
            </a:p>
          </p:txBody>
        </p:sp>
        <p:sp>
          <p:nvSpPr>
            <p:cNvPr id="4" name="Flowchart: Terminator 3"/>
            <p:cNvSpPr/>
            <p:nvPr/>
          </p:nvSpPr>
          <p:spPr>
            <a:xfrm>
              <a:off x="408237" y="2046788"/>
              <a:ext cx="2118167" cy="635971"/>
            </a:xfrm>
            <a:prstGeom prst="flowChartTerminator">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smtClean="0">
                  <a:solidFill>
                    <a:schemeClr val="bg2"/>
                  </a:solidFill>
                  <a:latin typeface="+mn-lt"/>
                </a:rPr>
                <a:t>namespaces</a:t>
              </a:r>
            </a:p>
          </p:txBody>
        </p:sp>
        <p:sp>
          <p:nvSpPr>
            <p:cNvPr id="5" name="Flowchart: Terminator 4"/>
            <p:cNvSpPr/>
            <p:nvPr/>
          </p:nvSpPr>
          <p:spPr>
            <a:xfrm>
              <a:off x="3342192" y="2046788"/>
              <a:ext cx="2118167" cy="635971"/>
            </a:xfrm>
            <a:prstGeom prst="flowChartTerminator">
              <a:avLst/>
            </a:prstGeom>
            <a:solidFill>
              <a:schemeClr val="tx2">
                <a:lumMod val="7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err="1" smtClean="0">
                  <a:solidFill>
                    <a:schemeClr val="bg2"/>
                  </a:solidFill>
                  <a:latin typeface="+mn-lt"/>
                </a:rPr>
                <a:t>cgroups</a:t>
              </a:r>
              <a:endParaRPr lang="en-US" sz="1400" dirty="0" smtClean="0">
                <a:solidFill>
                  <a:schemeClr val="bg2"/>
                </a:solidFill>
                <a:latin typeface="+mn-lt"/>
              </a:endParaRPr>
            </a:p>
          </p:txBody>
        </p:sp>
        <p:cxnSp>
          <p:nvCxnSpPr>
            <p:cNvPr id="9" name="Elbow Connector 8"/>
            <p:cNvCxnSpPr>
              <a:stCxn id="3" idx="2"/>
              <a:endCxn id="5" idx="0"/>
            </p:cNvCxnSpPr>
            <p:nvPr/>
          </p:nvCxnSpPr>
          <p:spPr>
            <a:xfrm rot="16200000" flipH="1">
              <a:off x="4248876" y="1894388"/>
              <a:ext cx="304798" cy="2"/>
            </a:xfrm>
            <a:prstGeom prst="bentConnector3">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3" idx="2"/>
              <a:endCxn id="4" idx="0"/>
            </p:cNvCxnSpPr>
            <p:nvPr/>
          </p:nvCxnSpPr>
          <p:spPr>
            <a:xfrm rot="5400000">
              <a:off x="2781899" y="427413"/>
              <a:ext cx="304798" cy="2933953"/>
            </a:xfrm>
            <a:prstGeom prst="bentConnector3">
              <a:avLst>
                <a:gd name="adj1" fmla="val 50000"/>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Flowchart: Terminator 10"/>
            <p:cNvSpPr/>
            <p:nvPr/>
          </p:nvSpPr>
          <p:spPr>
            <a:xfrm>
              <a:off x="6464507" y="2035769"/>
              <a:ext cx="2118167" cy="635971"/>
            </a:xfrm>
            <a:prstGeom prst="flowChartTerminator">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err="1" smtClean="0">
                  <a:solidFill>
                    <a:schemeClr val="bg2"/>
                  </a:solidFill>
                  <a:latin typeface="+mn-lt"/>
                </a:rPr>
                <a:t>SELinux</a:t>
              </a:r>
              <a:r>
                <a:rPr lang="en-US" sz="1400" dirty="0" smtClean="0">
                  <a:solidFill>
                    <a:schemeClr val="bg2"/>
                  </a:solidFill>
                  <a:latin typeface="+mn-lt"/>
                </a:rPr>
                <a:t> / </a:t>
              </a:r>
              <a:r>
                <a:rPr lang="en-US" sz="1400" dirty="0" err="1" smtClean="0">
                  <a:solidFill>
                    <a:schemeClr val="bg2"/>
                  </a:solidFill>
                  <a:latin typeface="+mn-lt"/>
                </a:rPr>
                <a:t>AppArmor</a:t>
              </a:r>
              <a:endParaRPr lang="en-US" sz="1400" dirty="0" smtClean="0">
                <a:solidFill>
                  <a:schemeClr val="bg2"/>
                </a:solidFill>
                <a:latin typeface="+mn-lt"/>
              </a:endParaRPr>
            </a:p>
          </p:txBody>
        </p:sp>
        <p:cxnSp>
          <p:nvCxnSpPr>
            <p:cNvPr id="15" name="Elbow Connector 14"/>
            <p:cNvCxnSpPr>
              <a:stCxn id="3" idx="2"/>
              <a:endCxn id="11" idx="0"/>
            </p:cNvCxnSpPr>
            <p:nvPr/>
          </p:nvCxnSpPr>
          <p:spPr>
            <a:xfrm rot="16200000" flipH="1">
              <a:off x="5815543" y="327721"/>
              <a:ext cx="293779" cy="3122317"/>
            </a:xfrm>
            <a:prstGeom prst="bentConnector3">
              <a:avLst>
                <a:gd name="adj1" fmla="val 50000"/>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8" name="Table 17"/>
          <p:cNvGraphicFramePr>
            <a:graphicFrameLocks noGrp="1"/>
          </p:cNvGraphicFramePr>
          <p:nvPr>
            <p:extLst>
              <p:ext uri="{D42A27DB-BD31-4B8C-83A1-F6EECF244321}">
                <p14:modId xmlns:p14="http://schemas.microsoft.com/office/powerpoint/2010/main" val="1064188374"/>
              </p:ext>
            </p:extLst>
          </p:nvPr>
        </p:nvGraphicFramePr>
        <p:xfrm>
          <a:off x="803750" y="2347837"/>
          <a:ext cx="8159784" cy="889000"/>
        </p:xfrm>
        <a:graphic>
          <a:graphicData uri="http://schemas.openxmlformats.org/drawingml/2006/table">
            <a:tbl>
              <a:tblPr firstRow="1" bandRow="1">
                <a:tableStyleId>{5940675A-B579-460E-94D1-54222C63F5DA}</a:tableStyleId>
              </a:tblPr>
              <a:tblGrid>
                <a:gridCol w="1699964"/>
                <a:gridCol w="2119086"/>
                <a:gridCol w="2264229"/>
                <a:gridCol w="2076505"/>
              </a:tblGrid>
              <a:tr h="370840">
                <a:tc>
                  <a:txBody>
                    <a:bodyPr/>
                    <a:lstStyle/>
                    <a:p>
                      <a:pPr algn="l"/>
                      <a:r>
                        <a:rPr lang="en-US" sz="1400" b="1" dirty="0" smtClean="0"/>
                        <a:t>Purpose</a:t>
                      </a:r>
                      <a:endParaRPr lang="en-US" sz="1400" b="1" dirty="0"/>
                    </a:p>
                  </a:txBody>
                  <a:tcPr anchor="ctr"/>
                </a:tc>
                <a:tc>
                  <a:txBody>
                    <a:bodyPr/>
                    <a:lstStyle/>
                    <a:p>
                      <a:pPr algn="l"/>
                      <a:r>
                        <a:rPr lang="en-US" sz="1400" dirty="0" smtClean="0"/>
                        <a:t>Isolates and virtualizes processes</a:t>
                      </a:r>
                    </a:p>
                  </a:txBody>
                  <a:tcPr anchor="ctr"/>
                </a:tc>
                <a:tc>
                  <a:txBody>
                    <a:bodyPr/>
                    <a:lstStyle/>
                    <a:p>
                      <a:pPr algn="l"/>
                      <a:r>
                        <a:rPr lang="en-US" sz="1400" dirty="0" smtClean="0"/>
                        <a:t>Limits and accounts for resources</a:t>
                      </a:r>
                    </a:p>
                  </a:txBody>
                  <a:tcPr anchor="ctr"/>
                </a:tc>
                <a:tc>
                  <a:txBody>
                    <a:bodyPr/>
                    <a:lstStyle/>
                    <a:p>
                      <a:pPr algn="l"/>
                      <a:r>
                        <a:rPr lang="en-US" sz="1400" dirty="0" smtClean="0"/>
                        <a:t>access control security policies and profiles</a:t>
                      </a:r>
                      <a:endParaRPr lang="en-US" sz="1400" dirty="0"/>
                    </a:p>
                  </a:txBody>
                  <a:tcPr anchor="ctr"/>
                </a:tc>
              </a:tr>
              <a:tr h="370840">
                <a:tc>
                  <a:txBody>
                    <a:bodyPr/>
                    <a:lstStyle/>
                    <a:p>
                      <a:pPr algn="l"/>
                      <a:r>
                        <a:rPr lang="en-US" sz="1400" b="1" dirty="0" smtClean="0"/>
                        <a:t>Initial Release</a:t>
                      </a:r>
                      <a:endParaRPr lang="en-US" sz="1400" b="1" dirty="0"/>
                    </a:p>
                  </a:txBody>
                  <a:tcPr anchor="ctr"/>
                </a:tc>
                <a:tc>
                  <a:txBody>
                    <a:bodyPr/>
                    <a:lstStyle/>
                    <a:p>
                      <a:pPr algn="l"/>
                      <a:r>
                        <a:rPr lang="en-US" sz="1400" dirty="0" smtClean="0">
                          <a:solidFill>
                            <a:schemeClr val="bg2"/>
                          </a:solidFill>
                        </a:rPr>
                        <a:t>2002 (15 </a:t>
                      </a:r>
                      <a:r>
                        <a:rPr lang="en-US" sz="1400" dirty="0" err="1" smtClean="0">
                          <a:solidFill>
                            <a:schemeClr val="bg2"/>
                          </a:solidFill>
                        </a:rPr>
                        <a:t>yrs</a:t>
                      </a:r>
                      <a:r>
                        <a:rPr lang="en-US" sz="1400" dirty="0" smtClean="0">
                          <a:solidFill>
                            <a:schemeClr val="bg2"/>
                          </a:solidFill>
                        </a:rPr>
                        <a:t> ago)</a:t>
                      </a:r>
                      <a:endParaRPr lang="en-US" sz="1400" dirty="0">
                        <a:solidFill>
                          <a:schemeClr val="bg2"/>
                        </a:solidFill>
                      </a:endParaRPr>
                    </a:p>
                  </a:txBody>
                  <a:tcPr anchor="ctr">
                    <a:solidFill>
                      <a:schemeClr val="accent2"/>
                    </a:solidFill>
                  </a:tcPr>
                </a:tc>
                <a:tc>
                  <a:txBody>
                    <a:bodyPr/>
                    <a:lstStyle/>
                    <a:p>
                      <a:pPr algn="l"/>
                      <a:r>
                        <a:rPr lang="en-US" sz="1400" dirty="0" smtClean="0">
                          <a:solidFill>
                            <a:schemeClr val="bg2"/>
                          </a:solidFill>
                        </a:rPr>
                        <a:t>2007</a:t>
                      </a:r>
                      <a:r>
                        <a:rPr lang="en-US" sz="1400" baseline="0" dirty="0" smtClean="0">
                          <a:solidFill>
                            <a:schemeClr val="bg2"/>
                          </a:solidFill>
                        </a:rPr>
                        <a:t> (10 </a:t>
                      </a:r>
                      <a:r>
                        <a:rPr lang="en-US" sz="1400" baseline="0" dirty="0" err="1" smtClean="0">
                          <a:solidFill>
                            <a:schemeClr val="bg2"/>
                          </a:solidFill>
                        </a:rPr>
                        <a:t>yrs</a:t>
                      </a:r>
                      <a:r>
                        <a:rPr lang="en-US" sz="1400" baseline="0" dirty="0" smtClean="0">
                          <a:solidFill>
                            <a:schemeClr val="bg2"/>
                          </a:solidFill>
                        </a:rPr>
                        <a:t> ago)</a:t>
                      </a:r>
                      <a:endParaRPr lang="en-US" sz="1400" dirty="0">
                        <a:solidFill>
                          <a:schemeClr val="bg2"/>
                        </a:solidFill>
                      </a:endParaRPr>
                    </a:p>
                  </a:txBody>
                  <a:tcPr anchor="ctr">
                    <a:solidFill>
                      <a:schemeClr val="accent2"/>
                    </a:solidFill>
                  </a:tcPr>
                </a:tc>
                <a:tc>
                  <a:txBody>
                    <a:bodyPr/>
                    <a:lstStyle/>
                    <a:p>
                      <a:pPr algn="l"/>
                      <a:r>
                        <a:rPr lang="en-US" sz="1400" dirty="0" smtClean="0">
                          <a:solidFill>
                            <a:schemeClr val="bg2"/>
                          </a:solidFill>
                        </a:rPr>
                        <a:t>1998 (19 </a:t>
                      </a:r>
                      <a:r>
                        <a:rPr lang="en-US" sz="1400" dirty="0" err="1" smtClean="0">
                          <a:solidFill>
                            <a:schemeClr val="bg2"/>
                          </a:solidFill>
                        </a:rPr>
                        <a:t>yrs</a:t>
                      </a:r>
                      <a:r>
                        <a:rPr lang="en-US" sz="1400" dirty="0" smtClean="0">
                          <a:solidFill>
                            <a:schemeClr val="bg2"/>
                          </a:solidFill>
                        </a:rPr>
                        <a:t> ago)</a:t>
                      </a:r>
                      <a:endParaRPr lang="en-US" sz="1400" dirty="0">
                        <a:solidFill>
                          <a:schemeClr val="bg2"/>
                        </a:solidFill>
                      </a:endParaRPr>
                    </a:p>
                  </a:txBody>
                  <a:tcPr anchor="ctr">
                    <a:solidFill>
                      <a:schemeClr val="accent2"/>
                    </a:solidFill>
                  </a:tcPr>
                </a:tc>
              </a:tr>
            </a:tbl>
          </a:graphicData>
        </a:graphic>
      </p:graphicFrame>
      <p:sp>
        <p:nvSpPr>
          <p:cNvPr id="21" name="Rectangle 20"/>
          <p:cNvSpPr/>
          <p:nvPr/>
        </p:nvSpPr>
        <p:spPr>
          <a:xfrm>
            <a:off x="803750" y="3476171"/>
            <a:ext cx="8159784" cy="1012372"/>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 and have been around for over 10 years.</a:t>
            </a:r>
          </a:p>
        </p:txBody>
      </p:sp>
    </p:spTree>
    <p:extLst>
      <p:ext uri="{BB962C8B-B14F-4D97-AF65-F5344CB8AC3E}">
        <p14:creationId xmlns:p14="http://schemas.microsoft.com/office/powerpoint/2010/main" val="2745281326"/>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97336" y="776770"/>
            <a:ext cx="3217463" cy="2549047"/>
          </a:xfrm>
          <a:prstGeom prst="rect">
            <a:avLst/>
          </a:prstGeom>
        </p:spPr>
      </p:pic>
      <p:sp>
        <p:nvSpPr>
          <p:cNvPr id="9" name="Title 1"/>
          <p:cNvSpPr>
            <a:spLocks noGrp="1"/>
          </p:cNvSpPr>
          <p:nvPr>
            <p:ph type="title"/>
          </p:nvPr>
        </p:nvSpPr>
        <p:spPr/>
        <p:txBody>
          <a:bodyPr/>
          <a:lstStyle/>
          <a:p>
            <a:r>
              <a:rPr lang="en-US" cap="none" dirty="0" smtClean="0">
                <a:solidFill>
                  <a:schemeClr val="dk2"/>
                </a:solidFill>
                <a:ea typeface="Architects Daughter"/>
                <a:cs typeface="Architects Daughter"/>
                <a:sym typeface="Architects Daughter"/>
              </a:rPr>
              <a:t>Docker – Why all the Hype?</a:t>
            </a:r>
            <a:endParaRPr lang="en-US" dirty="0"/>
          </a:p>
        </p:txBody>
      </p:sp>
      <p:sp>
        <p:nvSpPr>
          <p:cNvPr id="10" name="Content Placeholder 9"/>
          <p:cNvSpPr>
            <a:spLocks noGrp="1"/>
          </p:cNvSpPr>
          <p:nvPr>
            <p:ph sz="quarter" idx="4294967295"/>
          </p:nvPr>
        </p:nvSpPr>
        <p:spPr>
          <a:xfrm>
            <a:off x="4516625" y="844128"/>
            <a:ext cx="4448175" cy="3429000"/>
          </a:xfrm>
          <a:prstGeom prst="rect">
            <a:avLst/>
          </a:prstGeom>
          <a:ln>
            <a:noFill/>
          </a:ln>
        </p:spPr>
        <p:txBody>
          <a:bodyPr/>
          <a:lstStyle/>
          <a:p>
            <a:r>
              <a:rPr lang="en-US" sz="1600" dirty="0"/>
              <a:t>Solomon </a:t>
            </a:r>
            <a:r>
              <a:rPr lang="en-US" sz="1600" dirty="0" err="1"/>
              <a:t>Hykes</a:t>
            </a:r>
            <a:r>
              <a:rPr lang="en-US" sz="1600" dirty="0"/>
              <a:t> shows </a:t>
            </a:r>
            <a:r>
              <a:rPr lang="en-US" sz="1600" dirty="0" smtClean="0"/>
              <a:t>Docker </a:t>
            </a:r>
            <a:r>
              <a:rPr lang="en-US" sz="1600" dirty="0"/>
              <a:t>to the public for the first </a:t>
            </a:r>
            <a:r>
              <a:rPr lang="en-US" sz="1600" dirty="0" smtClean="0"/>
              <a:t>time at </a:t>
            </a:r>
            <a:r>
              <a:rPr lang="en-US" sz="1600" dirty="0" err="1" smtClean="0"/>
              <a:t>PyCon</a:t>
            </a:r>
            <a:r>
              <a:rPr lang="en-US" sz="1600" dirty="0" smtClean="0"/>
              <a:t> 2013</a:t>
            </a:r>
          </a:p>
          <a:p>
            <a:pPr lvl="1"/>
            <a:r>
              <a:rPr lang="en-US" sz="1100" dirty="0"/>
              <a:t>5 min lighting </a:t>
            </a:r>
            <a:r>
              <a:rPr lang="en-US" sz="1100" dirty="0" smtClean="0"/>
              <a:t>talk - </a:t>
            </a:r>
            <a:r>
              <a:rPr lang="en-US" sz="1100" i="1" dirty="0" smtClean="0">
                <a:hlinkClick r:id="rId4"/>
              </a:rPr>
              <a:t>https</a:t>
            </a:r>
            <a:r>
              <a:rPr lang="en-US" sz="1100" i="1" dirty="0">
                <a:hlinkClick r:id="rId4"/>
              </a:rPr>
              <a:t>://www.youtube.com/watch?v=</a:t>
            </a:r>
            <a:r>
              <a:rPr lang="en-US" sz="1100" i="1" dirty="0" smtClean="0">
                <a:hlinkClick r:id="rId4"/>
              </a:rPr>
              <a:t>wW9CAH9nSLs</a:t>
            </a:r>
            <a:endParaRPr lang="en-US" sz="1100" i="1" dirty="0" smtClean="0"/>
          </a:p>
          <a:p>
            <a:pPr marL="228600" lvl="1" indent="-228600">
              <a:spcBef>
                <a:spcPts val="1200"/>
              </a:spcBef>
              <a:buFont typeface="Arial"/>
              <a:buChar char="•"/>
            </a:pPr>
            <a:r>
              <a:rPr lang="en-US" sz="1600" dirty="0"/>
              <a:t>Developer friendly wrapper and API around Linux containers</a:t>
            </a:r>
          </a:p>
          <a:p>
            <a:r>
              <a:rPr lang="en-US" sz="1600" dirty="0"/>
              <a:t>Makes packaging and distributing software along with its dependencies very </a:t>
            </a:r>
            <a:r>
              <a:rPr lang="en-US" sz="1600" dirty="0" err="1"/>
              <a:t>very</a:t>
            </a:r>
            <a:r>
              <a:rPr lang="en-US" sz="1600" dirty="0"/>
              <a:t> </a:t>
            </a:r>
            <a:r>
              <a:rPr lang="en-US" sz="1600" dirty="0" smtClean="0"/>
              <a:t>easy</a:t>
            </a:r>
          </a:p>
          <a:p>
            <a:endParaRPr lang="en-US" sz="1600" dirty="0"/>
          </a:p>
          <a:p>
            <a:endParaRPr lang="en-US" sz="1600" i="1" dirty="0"/>
          </a:p>
        </p:txBody>
      </p:sp>
      <p:grpSp>
        <p:nvGrpSpPr>
          <p:cNvPr id="5" name="Group 4"/>
          <p:cNvGrpSpPr/>
          <p:nvPr/>
        </p:nvGrpSpPr>
        <p:grpSpPr>
          <a:xfrm>
            <a:off x="5525197" y="3363339"/>
            <a:ext cx="2004019" cy="1268561"/>
            <a:chOff x="985109" y="1168059"/>
            <a:chExt cx="5737477" cy="3631871"/>
          </a:xfrm>
        </p:grpSpPr>
        <p:sp>
          <p:nvSpPr>
            <p:cNvPr id="6" name="TextBox 5"/>
            <p:cNvSpPr txBox="1"/>
            <p:nvPr/>
          </p:nvSpPr>
          <p:spPr>
            <a:xfrm>
              <a:off x="3713205" y="1602265"/>
              <a:ext cx="1377732" cy="748985"/>
            </a:xfrm>
            <a:prstGeom prst="rect">
              <a:avLst/>
            </a:prstGeom>
            <a:noFill/>
          </p:spPr>
          <p:txBody>
            <a:bodyPr wrap="none" rtlCol="0">
              <a:spAutoFit/>
            </a:bodyPr>
            <a:lstStyle/>
            <a:p>
              <a:r>
                <a:rPr lang="en-US" sz="1050" dirty="0">
                  <a:solidFill>
                    <a:srgbClr val="000000"/>
                  </a:solidFill>
                </a:rPr>
                <a:t>i</a:t>
              </a:r>
              <a:r>
                <a:rPr lang="en-US" sz="1050" dirty="0" smtClean="0">
                  <a:solidFill>
                    <a:srgbClr val="000000"/>
                  </a:solidFill>
                </a:rPr>
                <a:t>s to </a:t>
              </a:r>
            </a:p>
          </p:txBody>
        </p:sp>
        <p:sp>
          <p:nvSpPr>
            <p:cNvPr id="7" name="TextBox 6"/>
            <p:cNvSpPr txBox="1"/>
            <p:nvPr/>
          </p:nvSpPr>
          <p:spPr>
            <a:xfrm>
              <a:off x="985109" y="3510439"/>
              <a:ext cx="1382318" cy="748985"/>
            </a:xfrm>
            <a:prstGeom prst="rect">
              <a:avLst/>
            </a:prstGeom>
            <a:noFill/>
          </p:spPr>
          <p:txBody>
            <a:bodyPr wrap="none" rtlCol="0">
              <a:spAutoFit/>
            </a:bodyPr>
            <a:lstStyle/>
            <a:p>
              <a:r>
                <a:rPr lang="en-US" sz="1050" dirty="0" smtClean="0">
                  <a:solidFill>
                    <a:srgbClr val="000000"/>
                  </a:solidFill>
                </a:rPr>
                <a:t>what</a:t>
              </a:r>
            </a:p>
          </p:txBody>
        </p:sp>
        <p:pic>
          <p:nvPicPr>
            <p:cNvPr id="8" name="Picture 7" descr="kleene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1937" y="2505846"/>
              <a:ext cx="2662344" cy="2294084"/>
            </a:xfrm>
            <a:prstGeom prst="rect">
              <a:avLst/>
            </a:prstGeom>
          </p:spPr>
        </p:pic>
        <p:sp>
          <p:nvSpPr>
            <p:cNvPr id="11" name="TextBox 10"/>
            <p:cNvSpPr txBox="1"/>
            <p:nvPr/>
          </p:nvSpPr>
          <p:spPr>
            <a:xfrm>
              <a:off x="3730483" y="3563023"/>
              <a:ext cx="1377732" cy="748985"/>
            </a:xfrm>
            <a:prstGeom prst="rect">
              <a:avLst/>
            </a:prstGeom>
            <a:noFill/>
          </p:spPr>
          <p:txBody>
            <a:bodyPr wrap="none" rtlCol="0">
              <a:spAutoFit/>
            </a:bodyPr>
            <a:lstStyle/>
            <a:p>
              <a:r>
                <a:rPr lang="en-US" sz="1050" dirty="0">
                  <a:solidFill>
                    <a:srgbClr val="000000"/>
                  </a:solidFill>
                </a:rPr>
                <a:t>i</a:t>
              </a:r>
              <a:r>
                <a:rPr lang="en-US" sz="1050" dirty="0" smtClean="0">
                  <a:solidFill>
                    <a:srgbClr val="000000"/>
                  </a:solidFill>
                </a:rPr>
                <a:t>s to </a:t>
              </a:r>
            </a:p>
          </p:txBody>
        </p:sp>
        <p:pic>
          <p:nvPicPr>
            <p:cNvPr id="12" name="Picture 11" descr="tissue.jpg"/>
            <p:cNvPicPr>
              <a:picLocks noChangeAspect="1"/>
            </p:cNvPicPr>
            <p:nvPr/>
          </p:nvPicPr>
          <p:blipFill rotWithShape="1">
            <a:blip r:embed="rId6" cstate="print">
              <a:extLst>
                <a:ext uri="{28A0092B-C50C-407E-A947-70E740481C1C}">
                  <a14:useLocalDpi xmlns:a14="http://schemas.microsoft.com/office/drawing/2010/main" val="0"/>
                </a:ext>
              </a:extLst>
            </a:blip>
            <a:srcRect l="13580" t="6068" r="10613" b="7544"/>
            <a:stretch/>
          </p:blipFill>
          <p:spPr>
            <a:xfrm>
              <a:off x="4712361" y="2810061"/>
              <a:ext cx="2010225" cy="1809046"/>
            </a:xfrm>
            <a:prstGeom prst="rect">
              <a:avLst/>
            </a:prstGeom>
          </p:spPr>
        </p:pic>
        <p:pic>
          <p:nvPicPr>
            <p:cNvPr id="13"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28238" t="28047" r="53759" b="47779"/>
            <a:stretch/>
          </p:blipFill>
          <p:spPr bwMode="auto">
            <a:xfrm>
              <a:off x="4789942" y="1188160"/>
              <a:ext cx="1855155" cy="13377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a:blip r:embed="rId8"/>
            <a:stretch>
              <a:fillRect/>
            </a:stretch>
          </p:blipFill>
          <p:spPr>
            <a:xfrm>
              <a:off x="2317792" y="1168059"/>
              <a:ext cx="1529315" cy="1284624"/>
            </a:xfrm>
            <a:prstGeom prst="rect">
              <a:avLst/>
            </a:prstGeom>
          </p:spPr>
        </p:pic>
      </p:grpSp>
      <p:sp>
        <p:nvSpPr>
          <p:cNvPr id="16" name="Content Placeholder 9"/>
          <p:cNvSpPr txBox="1">
            <a:spLocks/>
          </p:cNvSpPr>
          <p:nvPr/>
        </p:nvSpPr>
        <p:spPr>
          <a:xfrm>
            <a:off x="467158" y="3515001"/>
            <a:ext cx="4448175" cy="1196172"/>
          </a:xfrm>
          <a:prstGeom prst="rect">
            <a:avLst/>
          </a:prstGeom>
          <a:ln>
            <a:noFill/>
          </a:ln>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gn="ctr">
              <a:buNone/>
            </a:pPr>
            <a:r>
              <a:rPr lang="en-US" sz="1800" kern="0" dirty="0" smtClean="0"/>
              <a:t>Almost all platforms and clouds now support </a:t>
            </a:r>
            <a:r>
              <a:rPr lang="en-US" sz="1800" u="sng" kern="0" dirty="0" smtClean="0"/>
              <a:t>AND</a:t>
            </a:r>
            <a:r>
              <a:rPr lang="en-US" sz="1800" kern="0" dirty="0" smtClean="0"/>
              <a:t> promote Docker as their container image and/or engine standard</a:t>
            </a:r>
          </a:p>
          <a:p>
            <a:pPr marL="0" indent="0" algn="ctr">
              <a:buNone/>
            </a:pPr>
            <a:endParaRPr lang="en-US" sz="1800" kern="0" dirty="0" smtClean="0"/>
          </a:p>
          <a:p>
            <a:pPr marL="0" indent="0" algn="ctr">
              <a:buNone/>
            </a:pPr>
            <a:endParaRPr lang="en-US" sz="1800" i="1" kern="0" dirty="0"/>
          </a:p>
        </p:txBody>
      </p:sp>
    </p:spTree>
    <p:extLst>
      <p:ext uri="{BB962C8B-B14F-4D97-AF65-F5344CB8AC3E}">
        <p14:creationId xmlns:p14="http://schemas.microsoft.com/office/powerpoint/2010/main" val="1980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DB8"/>
                </a:solidFill>
              </a:rPr>
              <a:t>Docker Files</a:t>
            </a:r>
            <a:endParaRPr lang="en-US" dirty="0">
              <a:solidFill>
                <a:srgbClr val="007DB8"/>
              </a:solidFill>
            </a:endParaRPr>
          </a:p>
        </p:txBody>
      </p:sp>
      <p:pic>
        <p:nvPicPr>
          <p:cNvPr id="6" name="Picture 5"/>
          <p:cNvPicPr>
            <a:picLocks noChangeAspect="1"/>
          </p:cNvPicPr>
          <p:nvPr/>
        </p:nvPicPr>
        <p:blipFill>
          <a:blip r:embed="rId3"/>
          <a:stretch>
            <a:fillRect/>
          </a:stretch>
        </p:blipFill>
        <p:spPr>
          <a:xfrm>
            <a:off x="7747588" y="268288"/>
            <a:ext cx="958310" cy="804981"/>
          </a:xfrm>
          <a:prstGeom prst="rect">
            <a:avLst/>
          </a:prstGeom>
        </p:spPr>
      </p:pic>
      <p:sp>
        <p:nvSpPr>
          <p:cNvPr id="7" name="Rectangle 6"/>
          <p:cNvSpPr/>
          <p:nvPr/>
        </p:nvSpPr>
        <p:spPr>
          <a:xfrm>
            <a:off x="655794" y="3861847"/>
            <a:ext cx="3889400" cy="738664"/>
          </a:xfrm>
          <a:prstGeom prst="rect">
            <a:avLst/>
          </a:prstGeom>
          <a:solidFill>
            <a:schemeClr val="accent2">
              <a:lumMod val="75000"/>
            </a:schemeClr>
          </a:solidFill>
        </p:spPr>
        <p:txBody>
          <a:bodyPr wrap="square">
            <a:spAutoFit/>
          </a:bodyPr>
          <a:lstStyle/>
          <a:p>
            <a:pPr algn="ctr"/>
            <a:r>
              <a:rPr lang="en-US" sz="1400" b="1" i="1" smtClean="0">
                <a:solidFill>
                  <a:schemeClr val="bg2"/>
                </a:solidFill>
              </a:rPr>
              <a:t>Want </a:t>
            </a:r>
            <a:r>
              <a:rPr lang="en-US" sz="1400" b="1" i="1" dirty="0" smtClean="0">
                <a:solidFill>
                  <a:schemeClr val="bg2"/>
                </a:solidFill>
              </a:rPr>
              <a:t>to deeper knowledge on Docker and containers? Contact the Dell EMC </a:t>
            </a:r>
            <a:r>
              <a:rPr lang="en-US" sz="1400" b="1" i="1" dirty="0" err="1" smtClean="0">
                <a:solidFill>
                  <a:schemeClr val="bg2"/>
                </a:solidFill>
              </a:rPr>
              <a:t>dotnext</a:t>
            </a:r>
            <a:r>
              <a:rPr lang="en-US" sz="1400" b="1" i="1" dirty="0" smtClean="0">
                <a:solidFill>
                  <a:schemeClr val="bg2"/>
                </a:solidFill>
              </a:rPr>
              <a:t> team @ dotnext@dell.com</a:t>
            </a:r>
            <a:endParaRPr lang="en-US" sz="1400" b="1" i="1" dirty="0">
              <a:solidFill>
                <a:schemeClr val="bg2"/>
              </a:solidFill>
            </a:endParaRPr>
          </a:p>
        </p:txBody>
      </p:sp>
      <p:sp>
        <p:nvSpPr>
          <p:cNvPr id="9" name="Content Placeholder 2"/>
          <p:cNvSpPr txBox="1">
            <a:spLocks/>
          </p:cNvSpPr>
          <p:nvPr/>
        </p:nvSpPr>
        <p:spPr>
          <a:xfrm>
            <a:off x="415637" y="753435"/>
            <a:ext cx="6384174" cy="75311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2000" kern="0" dirty="0" smtClean="0"/>
              <a:t>Docker file is a text file that defines the container image and application dependencies</a:t>
            </a:r>
          </a:p>
          <a:p>
            <a:r>
              <a:rPr lang="en-US" sz="2000" kern="0" dirty="0" smtClean="0"/>
              <a:t>Container images can be layered in a file </a:t>
            </a:r>
          </a:p>
        </p:txBody>
      </p:sp>
      <p:grpSp>
        <p:nvGrpSpPr>
          <p:cNvPr id="52" name="Group 51"/>
          <p:cNvGrpSpPr/>
          <p:nvPr/>
        </p:nvGrpSpPr>
        <p:grpSpPr>
          <a:xfrm>
            <a:off x="655794" y="2445448"/>
            <a:ext cx="4182555" cy="1267834"/>
            <a:chOff x="641572" y="2165614"/>
            <a:chExt cx="4182555" cy="1267834"/>
          </a:xfrm>
        </p:grpSpPr>
        <p:sp>
          <p:nvSpPr>
            <p:cNvPr id="17" name="Rectangle 16"/>
            <p:cNvSpPr/>
            <p:nvPr/>
          </p:nvSpPr>
          <p:spPr>
            <a:xfrm>
              <a:off x="641572" y="2165614"/>
              <a:ext cx="2666114" cy="369332"/>
            </a:xfrm>
            <a:prstGeom prst="rect">
              <a:avLst/>
            </a:prstGeom>
          </p:spPr>
          <p:txBody>
            <a:bodyPr wrap="none">
              <a:spAutoFit/>
            </a:bodyPr>
            <a:lstStyle/>
            <a:p>
              <a:pPr marL="0" lvl="1">
                <a:spcBef>
                  <a:spcPts val="600"/>
                </a:spcBef>
              </a:pPr>
              <a:r>
                <a:rPr lang="en-US" sz="1800" b="1" dirty="0">
                  <a:latin typeface="Courier"/>
                  <a:cs typeface="Courier"/>
                </a:rPr>
                <a:t>FROM </a:t>
              </a:r>
              <a:r>
                <a:rPr lang="en-US" sz="1800" b="1" dirty="0" err="1">
                  <a:latin typeface="Courier"/>
                  <a:cs typeface="Courier"/>
                </a:rPr>
                <a:t>ubuntu:latest</a:t>
              </a:r>
              <a:endParaRPr lang="en-US" sz="1800" b="1" dirty="0">
                <a:latin typeface="Courier"/>
                <a:cs typeface="Courier"/>
              </a:endParaRPr>
            </a:p>
          </p:txBody>
        </p:sp>
        <p:sp>
          <p:nvSpPr>
            <p:cNvPr id="18" name="Rectangle 17"/>
            <p:cNvSpPr/>
            <p:nvPr/>
          </p:nvSpPr>
          <p:spPr>
            <a:xfrm>
              <a:off x="641572" y="2465115"/>
              <a:ext cx="4044697" cy="369332"/>
            </a:xfrm>
            <a:prstGeom prst="rect">
              <a:avLst/>
            </a:prstGeom>
          </p:spPr>
          <p:txBody>
            <a:bodyPr wrap="none">
              <a:spAutoFit/>
            </a:bodyPr>
            <a:lstStyle/>
            <a:p>
              <a:pPr marL="0" lvl="1">
                <a:spcBef>
                  <a:spcPts val="600"/>
                </a:spcBef>
              </a:pPr>
              <a:r>
                <a:rPr lang="en-US" sz="1800" b="1" dirty="0">
                  <a:latin typeface="Courier"/>
                  <a:cs typeface="Courier"/>
                </a:rPr>
                <a:t>RUN apt-get install –y </a:t>
              </a:r>
              <a:r>
                <a:rPr lang="en-US" sz="1800" b="1" dirty="0" err="1">
                  <a:latin typeface="Courier"/>
                  <a:cs typeface="Courier"/>
                </a:rPr>
                <a:t>redis</a:t>
              </a:r>
              <a:endParaRPr lang="en-US" sz="1800" b="1" dirty="0">
                <a:latin typeface="Courier"/>
                <a:cs typeface="Courier"/>
              </a:endParaRPr>
            </a:p>
          </p:txBody>
        </p:sp>
        <p:sp>
          <p:nvSpPr>
            <p:cNvPr id="19" name="Rectangle 18"/>
            <p:cNvSpPr/>
            <p:nvPr/>
          </p:nvSpPr>
          <p:spPr>
            <a:xfrm>
              <a:off x="641572" y="2764616"/>
              <a:ext cx="1701107" cy="369332"/>
            </a:xfrm>
            <a:prstGeom prst="rect">
              <a:avLst/>
            </a:prstGeom>
          </p:spPr>
          <p:txBody>
            <a:bodyPr wrap="none">
              <a:spAutoFit/>
            </a:bodyPr>
            <a:lstStyle/>
            <a:p>
              <a:pPr marL="0" lvl="1">
                <a:spcBef>
                  <a:spcPts val="600"/>
                </a:spcBef>
              </a:pPr>
              <a:r>
                <a:rPr lang="en-US" sz="1800" b="1" dirty="0">
                  <a:latin typeface="Courier"/>
                  <a:cs typeface="Courier"/>
                </a:rPr>
                <a:t>EXPOSE 6379</a:t>
              </a:r>
            </a:p>
          </p:txBody>
        </p:sp>
        <p:sp>
          <p:nvSpPr>
            <p:cNvPr id="20" name="Rectangle 19"/>
            <p:cNvSpPr/>
            <p:nvPr/>
          </p:nvSpPr>
          <p:spPr>
            <a:xfrm>
              <a:off x="641572" y="3064116"/>
              <a:ext cx="4182555" cy="369332"/>
            </a:xfrm>
            <a:prstGeom prst="rect">
              <a:avLst/>
            </a:prstGeom>
          </p:spPr>
          <p:txBody>
            <a:bodyPr wrap="none">
              <a:spAutoFit/>
            </a:bodyPr>
            <a:lstStyle/>
            <a:p>
              <a:pPr marL="0" lvl="1">
                <a:spcBef>
                  <a:spcPts val="600"/>
                </a:spcBef>
              </a:pPr>
              <a:r>
                <a:rPr lang="en-US" sz="1800" b="1" dirty="0">
                  <a:latin typeface="Courier"/>
                  <a:cs typeface="Courier"/>
                </a:rPr>
                <a:t>ENTRYPOINT [“/</a:t>
              </a:r>
              <a:r>
                <a:rPr lang="en-US" sz="1800" b="1" dirty="0" err="1">
                  <a:latin typeface="Courier"/>
                  <a:cs typeface="Courier"/>
                </a:rPr>
                <a:t>usr</a:t>
              </a:r>
              <a:r>
                <a:rPr lang="en-US" sz="1800" b="1" dirty="0">
                  <a:latin typeface="Courier"/>
                  <a:cs typeface="Courier"/>
                </a:rPr>
                <a:t>/bin/</a:t>
              </a:r>
              <a:r>
                <a:rPr lang="en-US" sz="1800" b="1" dirty="0" err="1">
                  <a:latin typeface="Courier"/>
                  <a:cs typeface="Courier"/>
                </a:rPr>
                <a:t>redis</a:t>
              </a:r>
              <a:r>
                <a:rPr lang="en-US" sz="1800" b="1" dirty="0">
                  <a:latin typeface="Courier"/>
                  <a:cs typeface="Courier"/>
                </a:rPr>
                <a:t>”]</a:t>
              </a:r>
            </a:p>
          </p:txBody>
        </p:sp>
      </p:grpSp>
      <p:sp>
        <p:nvSpPr>
          <p:cNvPr id="24" name="Cube 23"/>
          <p:cNvSpPr/>
          <p:nvPr/>
        </p:nvSpPr>
        <p:spPr>
          <a:xfrm>
            <a:off x="5350172" y="3216075"/>
            <a:ext cx="3225338" cy="1006350"/>
          </a:xfrm>
          <a:prstGeom prst="cube">
            <a:avLst>
              <a:gd name="adj" fmla="val 59545"/>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5" name="TextBox 24"/>
          <p:cNvSpPr txBox="1"/>
          <p:nvPr/>
        </p:nvSpPr>
        <p:spPr>
          <a:xfrm>
            <a:off x="5571843" y="3861847"/>
            <a:ext cx="2355132" cy="338554"/>
          </a:xfrm>
          <a:prstGeom prst="rect">
            <a:avLst/>
          </a:prstGeom>
          <a:noFill/>
        </p:spPr>
        <p:txBody>
          <a:bodyPr wrap="none" rtlCol="0">
            <a:spAutoFit/>
          </a:bodyPr>
          <a:lstStyle/>
          <a:p>
            <a:pPr>
              <a:spcBef>
                <a:spcPts val="0"/>
              </a:spcBef>
              <a:spcAft>
                <a:spcPts val="0"/>
              </a:spcAft>
              <a:buClr>
                <a:schemeClr val="bg1"/>
              </a:buClr>
            </a:pPr>
            <a:r>
              <a:rPr lang="en-US" sz="1600" b="1" dirty="0" smtClean="0">
                <a:solidFill>
                  <a:schemeClr val="bg2"/>
                </a:solidFill>
                <a:latin typeface="+mn-lt"/>
              </a:rPr>
              <a:t>Start with base image </a:t>
            </a:r>
          </a:p>
        </p:txBody>
      </p:sp>
      <p:sp>
        <p:nvSpPr>
          <p:cNvPr id="26" name="Cube 25"/>
          <p:cNvSpPr/>
          <p:nvPr/>
        </p:nvSpPr>
        <p:spPr>
          <a:xfrm>
            <a:off x="5350172" y="2702622"/>
            <a:ext cx="3225338" cy="1010660"/>
          </a:xfrm>
          <a:prstGeom prst="cube">
            <a:avLst>
              <a:gd name="adj" fmla="val 59545"/>
            </a:avLst>
          </a:prstGeom>
          <a:solidFill>
            <a:schemeClr val="tx2">
              <a:lumMod val="7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7" name="TextBox 26"/>
          <p:cNvSpPr txBox="1"/>
          <p:nvPr/>
        </p:nvSpPr>
        <p:spPr>
          <a:xfrm>
            <a:off x="5845155" y="3374728"/>
            <a:ext cx="1723549" cy="338554"/>
          </a:xfrm>
          <a:prstGeom prst="rect">
            <a:avLst/>
          </a:prstGeom>
          <a:noFill/>
        </p:spPr>
        <p:txBody>
          <a:bodyPr wrap="none" rtlCol="0">
            <a:spAutoFit/>
          </a:bodyPr>
          <a:lstStyle/>
          <a:p>
            <a:pPr>
              <a:spcBef>
                <a:spcPts val="0"/>
              </a:spcBef>
              <a:spcAft>
                <a:spcPts val="0"/>
              </a:spcAft>
              <a:buClr>
                <a:schemeClr val="bg1"/>
              </a:buClr>
            </a:pPr>
            <a:r>
              <a:rPr lang="en-US" sz="1600" b="1" dirty="0" smtClean="0">
                <a:solidFill>
                  <a:schemeClr val="bg2"/>
                </a:solidFill>
                <a:latin typeface="+mn-lt"/>
              </a:rPr>
              <a:t>Add application</a:t>
            </a:r>
          </a:p>
        </p:txBody>
      </p:sp>
      <p:sp>
        <p:nvSpPr>
          <p:cNvPr id="28" name="Cube 27"/>
          <p:cNvSpPr/>
          <p:nvPr/>
        </p:nvSpPr>
        <p:spPr>
          <a:xfrm>
            <a:off x="6264572" y="2231334"/>
            <a:ext cx="2310938" cy="1010660"/>
          </a:xfrm>
          <a:prstGeom prst="cube">
            <a:avLst>
              <a:gd name="adj" fmla="val 59545"/>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9" name="TextBox 28"/>
          <p:cNvSpPr txBox="1"/>
          <p:nvPr/>
        </p:nvSpPr>
        <p:spPr>
          <a:xfrm>
            <a:off x="6464422" y="2874231"/>
            <a:ext cx="1369286" cy="338554"/>
          </a:xfrm>
          <a:prstGeom prst="rect">
            <a:avLst/>
          </a:prstGeom>
          <a:noFill/>
        </p:spPr>
        <p:txBody>
          <a:bodyPr wrap="none" rtlCol="0">
            <a:spAutoFit/>
          </a:bodyPr>
          <a:lstStyle/>
          <a:p>
            <a:pPr>
              <a:spcBef>
                <a:spcPts val="0"/>
              </a:spcBef>
              <a:spcAft>
                <a:spcPts val="0"/>
              </a:spcAft>
              <a:buClr>
                <a:schemeClr val="bg1"/>
              </a:buClr>
            </a:pPr>
            <a:r>
              <a:rPr lang="en-US" sz="1600" b="1" dirty="0" smtClean="0">
                <a:solidFill>
                  <a:schemeClr val="bg2"/>
                </a:solidFill>
                <a:latin typeface="+mn-lt"/>
              </a:rPr>
              <a:t>Expose port</a:t>
            </a:r>
          </a:p>
        </p:txBody>
      </p:sp>
      <p:sp>
        <p:nvSpPr>
          <p:cNvPr id="31" name="Cube 30"/>
          <p:cNvSpPr/>
          <p:nvPr/>
        </p:nvSpPr>
        <p:spPr>
          <a:xfrm>
            <a:off x="6302514" y="1697788"/>
            <a:ext cx="2308028" cy="1010660"/>
          </a:xfrm>
          <a:prstGeom prst="cube">
            <a:avLst>
              <a:gd name="adj" fmla="val 59545"/>
            </a:avLst>
          </a:prstGeom>
          <a:solidFill>
            <a:schemeClr val="tx1">
              <a:lumMod val="50000"/>
              <a:lumOff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2" name="TextBox 31"/>
          <p:cNvSpPr txBox="1"/>
          <p:nvPr/>
        </p:nvSpPr>
        <p:spPr>
          <a:xfrm>
            <a:off x="6340189" y="2384016"/>
            <a:ext cx="1622560" cy="338554"/>
          </a:xfrm>
          <a:prstGeom prst="rect">
            <a:avLst/>
          </a:prstGeom>
          <a:noFill/>
        </p:spPr>
        <p:txBody>
          <a:bodyPr wrap="none" rtlCol="0">
            <a:spAutoFit/>
          </a:bodyPr>
          <a:lstStyle/>
          <a:p>
            <a:pPr>
              <a:spcBef>
                <a:spcPts val="0"/>
              </a:spcBef>
              <a:spcAft>
                <a:spcPts val="0"/>
              </a:spcAft>
              <a:buClr>
                <a:schemeClr val="bg1"/>
              </a:buClr>
            </a:pPr>
            <a:r>
              <a:rPr lang="en-US" sz="1600" b="1" dirty="0" smtClean="0">
                <a:solidFill>
                  <a:schemeClr val="bg2"/>
                </a:solidFill>
                <a:latin typeface="+mn-lt"/>
              </a:rPr>
              <a:t>Set entry point</a:t>
            </a:r>
          </a:p>
        </p:txBody>
      </p:sp>
      <p:sp>
        <p:nvSpPr>
          <p:cNvPr id="51" name="Cube 50"/>
          <p:cNvSpPr/>
          <p:nvPr/>
        </p:nvSpPr>
        <p:spPr>
          <a:xfrm>
            <a:off x="5247803" y="1584960"/>
            <a:ext cx="3458095" cy="2704407"/>
          </a:xfrm>
          <a:prstGeom prst="cube">
            <a:avLst>
              <a:gd name="adj" fmla="val 20718"/>
            </a:avLst>
          </a:prstGeom>
          <a:noFill/>
          <a:ln w="12700" cmpd="sng">
            <a:solidFill>
              <a:schemeClr val="tx1"/>
            </a:solidFill>
            <a:prstDash val="sysDash"/>
          </a:ln>
          <a:effectLst/>
        </p:spPr>
        <p:txBody>
          <a:bodyPr wrap="square" lIns="182880" tIns="137160" rIns="137160" bIns="137160" rtlCol="0" anchor="ctr">
            <a:noAutofit/>
          </a:bodyPr>
          <a:lstStyle/>
          <a:p>
            <a:pPr algn="ctr">
              <a:lnSpc>
                <a:spcPct val="90000"/>
              </a:lnSpc>
              <a:spcBef>
                <a:spcPts val="600"/>
              </a:spcBef>
              <a:spcAft>
                <a:spcPts val="0"/>
              </a:spcAft>
            </a:pPr>
            <a:endParaRPr lang="en-US" dirty="0" err="1"/>
          </a:p>
        </p:txBody>
      </p:sp>
      <p:sp>
        <p:nvSpPr>
          <p:cNvPr id="53" name="TextBox 52"/>
          <p:cNvSpPr txBox="1"/>
          <p:nvPr/>
        </p:nvSpPr>
        <p:spPr>
          <a:xfrm>
            <a:off x="6069625" y="1274411"/>
            <a:ext cx="2045639" cy="369332"/>
          </a:xfrm>
          <a:prstGeom prst="rect">
            <a:avLst/>
          </a:prstGeom>
          <a:noFill/>
        </p:spPr>
        <p:txBody>
          <a:bodyPr wrap="square" rtlCol="0">
            <a:spAutoFit/>
          </a:bodyPr>
          <a:lstStyle/>
          <a:p>
            <a:pPr algn="ctr">
              <a:spcBef>
                <a:spcPts val="0"/>
              </a:spcBef>
              <a:spcAft>
                <a:spcPts val="0"/>
              </a:spcAft>
              <a:buClr>
                <a:schemeClr val="bg1"/>
              </a:buClr>
            </a:pPr>
            <a:r>
              <a:rPr lang="en-US" sz="1800" dirty="0" smtClean="0">
                <a:solidFill>
                  <a:schemeClr val="bg1"/>
                </a:solidFill>
                <a:latin typeface="+mn-lt"/>
              </a:rPr>
              <a:t>Container</a:t>
            </a:r>
          </a:p>
        </p:txBody>
      </p:sp>
    </p:spTree>
    <p:extLst>
      <p:ext uri="{BB962C8B-B14F-4D97-AF65-F5344CB8AC3E}">
        <p14:creationId xmlns:p14="http://schemas.microsoft.com/office/powerpoint/2010/main" val="3315826483"/>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2" y="268288"/>
            <a:ext cx="8664193" cy="472577"/>
          </a:xfrm>
        </p:spPr>
        <p:txBody>
          <a:bodyPr/>
          <a:lstStyle/>
          <a:p>
            <a:r>
              <a:rPr lang="en-US" cap="none" dirty="0" smtClean="0">
                <a:solidFill>
                  <a:schemeClr val="dk2"/>
                </a:solidFill>
                <a:ea typeface="Architects Daughter"/>
                <a:cs typeface="Architects Daughter"/>
                <a:sym typeface="Architects Daughter"/>
              </a:rPr>
              <a:t>Consistency and Decoupling Throughout the Process</a:t>
            </a:r>
            <a:endParaRPr lang="en-US" dirty="0"/>
          </a:p>
        </p:txBody>
      </p:sp>
      <p:pic>
        <p:nvPicPr>
          <p:cNvPr id="7" name="Picture 6" descr="developer-icon-1786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082" y="582704"/>
            <a:ext cx="954891" cy="954891"/>
          </a:xfrm>
          <a:prstGeom prst="rect">
            <a:avLst/>
          </a:prstGeom>
        </p:spPr>
      </p:pic>
      <p:sp>
        <p:nvSpPr>
          <p:cNvPr id="13" name="TextBox 12"/>
          <p:cNvSpPr txBox="1"/>
          <p:nvPr/>
        </p:nvSpPr>
        <p:spPr>
          <a:xfrm>
            <a:off x="349174" y="3840537"/>
            <a:ext cx="1327407" cy="276999"/>
          </a:xfrm>
          <a:prstGeom prst="rect">
            <a:avLst/>
          </a:prstGeom>
          <a:noFill/>
        </p:spPr>
        <p:txBody>
          <a:bodyPr wrap="none" rtlCol="0">
            <a:spAutoFit/>
          </a:bodyPr>
          <a:lstStyle/>
          <a:p>
            <a:r>
              <a:rPr lang="en-US" sz="1200" b="1" dirty="0" smtClean="0">
                <a:solidFill>
                  <a:srgbClr val="000000"/>
                </a:solidFill>
              </a:rPr>
              <a:t>Development</a:t>
            </a:r>
          </a:p>
        </p:txBody>
      </p:sp>
      <p:sp>
        <p:nvSpPr>
          <p:cNvPr id="14" name="TextBox 13"/>
          <p:cNvSpPr txBox="1"/>
          <p:nvPr/>
        </p:nvSpPr>
        <p:spPr>
          <a:xfrm>
            <a:off x="2187203" y="3840537"/>
            <a:ext cx="963049" cy="276999"/>
          </a:xfrm>
          <a:prstGeom prst="rect">
            <a:avLst/>
          </a:prstGeom>
          <a:noFill/>
        </p:spPr>
        <p:txBody>
          <a:bodyPr wrap="none" rtlCol="0">
            <a:spAutoFit/>
          </a:bodyPr>
          <a:lstStyle/>
          <a:p>
            <a:r>
              <a:rPr lang="en-US" sz="1200" b="1" dirty="0" smtClean="0">
                <a:solidFill>
                  <a:srgbClr val="000000"/>
                </a:solidFill>
              </a:rPr>
              <a:t>Unit Test</a:t>
            </a:r>
          </a:p>
        </p:txBody>
      </p:sp>
      <p:sp>
        <p:nvSpPr>
          <p:cNvPr id="15" name="TextBox 14"/>
          <p:cNvSpPr txBox="1"/>
          <p:nvPr/>
        </p:nvSpPr>
        <p:spPr>
          <a:xfrm>
            <a:off x="3925424" y="3840537"/>
            <a:ext cx="1175472" cy="276999"/>
          </a:xfrm>
          <a:prstGeom prst="rect">
            <a:avLst/>
          </a:prstGeom>
          <a:noFill/>
        </p:spPr>
        <p:txBody>
          <a:bodyPr wrap="none" rtlCol="0">
            <a:spAutoFit/>
          </a:bodyPr>
          <a:lstStyle/>
          <a:p>
            <a:r>
              <a:rPr lang="en-US" sz="1200" b="1" dirty="0" smtClean="0">
                <a:solidFill>
                  <a:srgbClr val="000000"/>
                </a:solidFill>
              </a:rPr>
              <a:t>Integration</a:t>
            </a:r>
          </a:p>
        </p:txBody>
      </p:sp>
      <p:sp>
        <p:nvSpPr>
          <p:cNvPr id="16" name="TextBox 15"/>
          <p:cNvSpPr txBox="1"/>
          <p:nvPr/>
        </p:nvSpPr>
        <p:spPr>
          <a:xfrm>
            <a:off x="6098115" y="3840537"/>
            <a:ext cx="587195" cy="276999"/>
          </a:xfrm>
          <a:prstGeom prst="rect">
            <a:avLst/>
          </a:prstGeom>
          <a:noFill/>
        </p:spPr>
        <p:txBody>
          <a:bodyPr wrap="none" rtlCol="0">
            <a:spAutoFit/>
          </a:bodyPr>
          <a:lstStyle/>
          <a:p>
            <a:r>
              <a:rPr lang="en-US" sz="1200" b="1" dirty="0" smtClean="0">
                <a:solidFill>
                  <a:srgbClr val="000000"/>
                </a:solidFill>
              </a:rPr>
              <a:t>Prod</a:t>
            </a:r>
          </a:p>
        </p:txBody>
      </p:sp>
      <p:sp>
        <p:nvSpPr>
          <p:cNvPr id="18" name="Rectangle 17"/>
          <p:cNvSpPr/>
          <p:nvPr/>
        </p:nvSpPr>
        <p:spPr>
          <a:xfrm>
            <a:off x="448766" y="2490824"/>
            <a:ext cx="1109060" cy="789175"/>
          </a:xfrm>
          <a:prstGeom prst="rect">
            <a:avLst/>
          </a:prstGeom>
          <a:solidFill>
            <a:schemeClr val="bg1">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Apple OSX</a:t>
            </a:r>
            <a:endParaRPr lang="en-US" sz="900" dirty="0">
              <a:solidFill>
                <a:srgbClr val="FFFFFF"/>
              </a:solidFill>
            </a:endParaRPr>
          </a:p>
        </p:txBody>
      </p:sp>
      <p:sp>
        <p:nvSpPr>
          <p:cNvPr id="38" name="Rectangle 37"/>
          <p:cNvSpPr/>
          <p:nvPr/>
        </p:nvSpPr>
        <p:spPr>
          <a:xfrm>
            <a:off x="453210" y="3320092"/>
            <a:ext cx="1109060" cy="490706"/>
          </a:xfrm>
          <a:prstGeom prst="rect">
            <a:avLst/>
          </a:prstGeom>
          <a:solidFill>
            <a:schemeClr val="tx1">
              <a:lumMod val="50000"/>
              <a:lumOff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MAC Laptop</a:t>
            </a:r>
            <a:endParaRPr lang="en-US" sz="900" dirty="0">
              <a:solidFill>
                <a:srgbClr val="FFFFFF"/>
              </a:solidFill>
            </a:endParaRPr>
          </a:p>
        </p:txBody>
      </p:sp>
      <p:sp>
        <p:nvSpPr>
          <p:cNvPr id="39" name="Rectangle 38"/>
          <p:cNvSpPr/>
          <p:nvPr/>
        </p:nvSpPr>
        <p:spPr>
          <a:xfrm>
            <a:off x="2154706" y="2490824"/>
            <a:ext cx="1109060" cy="801505"/>
          </a:xfrm>
          <a:prstGeom prst="rect">
            <a:avLst/>
          </a:prstGeom>
          <a:solidFill>
            <a:srgbClr val="FF6600"/>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Ubuntu</a:t>
            </a:r>
            <a:endParaRPr lang="en-US" sz="900" dirty="0">
              <a:solidFill>
                <a:srgbClr val="FFFFFF"/>
              </a:solidFill>
            </a:endParaRPr>
          </a:p>
        </p:txBody>
      </p:sp>
      <p:sp>
        <p:nvSpPr>
          <p:cNvPr id="40" name="Rectangle 39"/>
          <p:cNvSpPr/>
          <p:nvPr/>
        </p:nvSpPr>
        <p:spPr>
          <a:xfrm>
            <a:off x="2159150" y="3336282"/>
            <a:ext cx="1109060" cy="490706"/>
          </a:xfrm>
          <a:prstGeom prst="rect">
            <a:avLst/>
          </a:prstGeom>
          <a:solidFill>
            <a:srgbClr val="FFFF00"/>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00000"/>
                </a:solidFill>
              </a:rPr>
              <a:t>AWS EC2</a:t>
            </a:r>
          </a:p>
        </p:txBody>
      </p:sp>
      <p:sp>
        <p:nvSpPr>
          <p:cNvPr id="41" name="Rectangle 40"/>
          <p:cNvSpPr/>
          <p:nvPr/>
        </p:nvSpPr>
        <p:spPr>
          <a:xfrm>
            <a:off x="3983942" y="2490824"/>
            <a:ext cx="1109060" cy="776844"/>
          </a:xfrm>
          <a:prstGeom prst="rect">
            <a:avLst/>
          </a:prstGeom>
          <a:solidFill>
            <a:srgbClr val="3366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rgbClr val="FFFFFF"/>
                </a:solidFill>
              </a:rPr>
              <a:t>CentOS</a:t>
            </a:r>
            <a:endParaRPr lang="en-US" sz="900" dirty="0">
              <a:solidFill>
                <a:srgbClr val="FFFFFF"/>
              </a:solidFill>
            </a:endParaRPr>
          </a:p>
        </p:txBody>
      </p:sp>
      <p:sp>
        <p:nvSpPr>
          <p:cNvPr id="42" name="Rectangle 41"/>
          <p:cNvSpPr/>
          <p:nvPr/>
        </p:nvSpPr>
        <p:spPr>
          <a:xfrm>
            <a:off x="3988386" y="3303720"/>
            <a:ext cx="1109060" cy="490706"/>
          </a:xfrm>
          <a:prstGeom prst="rect">
            <a:avLst/>
          </a:prstGeom>
          <a:solidFill>
            <a:srgbClr val="66006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Cloud X</a:t>
            </a:r>
            <a:endParaRPr lang="en-US" sz="900" dirty="0">
              <a:solidFill>
                <a:srgbClr val="FFFFFF"/>
              </a:solidFill>
            </a:endParaRPr>
          </a:p>
        </p:txBody>
      </p:sp>
      <p:sp>
        <p:nvSpPr>
          <p:cNvPr id="43" name="Rectangle 42"/>
          <p:cNvSpPr/>
          <p:nvPr/>
        </p:nvSpPr>
        <p:spPr>
          <a:xfrm>
            <a:off x="5790949" y="2897742"/>
            <a:ext cx="1109060" cy="493234"/>
          </a:xfrm>
          <a:prstGeom prst="rect">
            <a:avLst/>
          </a:prstGeom>
          <a:solidFill>
            <a:schemeClr val="accent4">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rgbClr val="FFFFFF"/>
                </a:solidFill>
              </a:rPr>
              <a:t>CoreOS</a:t>
            </a:r>
            <a:endParaRPr lang="en-US" sz="900" dirty="0">
              <a:solidFill>
                <a:srgbClr val="FFFFFF"/>
              </a:solidFill>
            </a:endParaRPr>
          </a:p>
        </p:txBody>
      </p:sp>
      <p:sp>
        <p:nvSpPr>
          <p:cNvPr id="44" name="Rectangle 43"/>
          <p:cNvSpPr/>
          <p:nvPr/>
        </p:nvSpPr>
        <p:spPr>
          <a:xfrm>
            <a:off x="5790949" y="3427969"/>
            <a:ext cx="1109060" cy="346226"/>
          </a:xfrm>
          <a:prstGeom prst="rect">
            <a:avLst/>
          </a:prstGeom>
          <a:solidFill>
            <a:schemeClr val="tx1">
              <a:lumMod val="75000"/>
              <a:lumOff val="2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Hyper Converged</a:t>
            </a:r>
            <a:endParaRPr lang="en-US" sz="900" dirty="0">
              <a:solidFill>
                <a:srgbClr val="FFFFFF"/>
              </a:solidFill>
            </a:endParaRPr>
          </a:p>
        </p:txBody>
      </p:sp>
      <p:sp>
        <p:nvSpPr>
          <p:cNvPr id="45" name="Rectangle 44"/>
          <p:cNvSpPr/>
          <p:nvPr/>
        </p:nvSpPr>
        <p:spPr>
          <a:xfrm>
            <a:off x="5790949" y="2519919"/>
            <a:ext cx="1109060" cy="353162"/>
          </a:xfrm>
          <a:prstGeom prst="rect">
            <a:avLst/>
          </a:prstGeom>
          <a:solidFill>
            <a:srgbClr val="3366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rgbClr val="FFFFFF"/>
                </a:solidFill>
              </a:rPr>
              <a:t>Kubernetes</a:t>
            </a:r>
            <a:endParaRPr lang="en-US" sz="900" dirty="0">
              <a:solidFill>
                <a:srgbClr val="FFFFFF"/>
              </a:solidFill>
            </a:endParaRPr>
          </a:p>
        </p:txBody>
      </p:sp>
      <p:cxnSp>
        <p:nvCxnSpPr>
          <p:cNvPr id="48" name="Straight Connector 47"/>
          <p:cNvCxnSpPr/>
          <p:nvPr/>
        </p:nvCxnSpPr>
        <p:spPr>
          <a:xfrm>
            <a:off x="221933" y="2429175"/>
            <a:ext cx="8544471" cy="0"/>
          </a:xfrm>
          <a:prstGeom prst="line">
            <a:avLst/>
          </a:prstGeom>
          <a:ln w="28575"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1652176" y="1689324"/>
            <a:ext cx="382220" cy="567218"/>
          </a:xfrm>
          <a:prstGeom prst="rightArrow">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55" name="Right Arrow 54"/>
          <p:cNvSpPr/>
          <p:nvPr/>
        </p:nvSpPr>
        <p:spPr>
          <a:xfrm>
            <a:off x="3407435" y="1669093"/>
            <a:ext cx="382220" cy="567218"/>
          </a:xfrm>
          <a:prstGeom prst="rightArrow">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56" name="Right Arrow 55"/>
          <p:cNvSpPr/>
          <p:nvPr/>
        </p:nvSpPr>
        <p:spPr>
          <a:xfrm>
            <a:off x="5232227" y="1681423"/>
            <a:ext cx="382220" cy="567218"/>
          </a:xfrm>
          <a:prstGeom prst="rightArrow">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pic>
        <p:nvPicPr>
          <p:cNvPr id="58" name="Picture 57" descr="command_center_icon_242x174p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6148" y="3987606"/>
            <a:ext cx="1465660" cy="1053822"/>
          </a:xfrm>
          <a:prstGeom prst="rect">
            <a:avLst/>
          </a:prstGeom>
        </p:spPr>
      </p:pic>
      <p:sp>
        <p:nvSpPr>
          <p:cNvPr id="62" name="TextBox 61"/>
          <p:cNvSpPr txBox="1"/>
          <p:nvPr/>
        </p:nvSpPr>
        <p:spPr>
          <a:xfrm>
            <a:off x="7081681" y="2845425"/>
            <a:ext cx="1771031" cy="600164"/>
          </a:xfrm>
          <a:prstGeom prst="rect">
            <a:avLst/>
          </a:prstGeom>
          <a:noFill/>
        </p:spPr>
        <p:txBody>
          <a:bodyPr wrap="square" rtlCol="0">
            <a:spAutoFit/>
          </a:bodyPr>
          <a:lstStyle/>
          <a:p>
            <a:pPr algn="ctr"/>
            <a:r>
              <a:rPr lang="en-US" sz="1100" dirty="0" smtClean="0">
                <a:solidFill>
                  <a:srgbClr val="000000"/>
                </a:solidFill>
              </a:rPr>
              <a:t>Container can be deployed and run virtually anywhere</a:t>
            </a:r>
          </a:p>
        </p:txBody>
      </p:sp>
      <p:sp>
        <p:nvSpPr>
          <p:cNvPr id="63" name="TextBox 62"/>
          <p:cNvSpPr txBox="1"/>
          <p:nvPr/>
        </p:nvSpPr>
        <p:spPr>
          <a:xfrm>
            <a:off x="6979561" y="1173891"/>
            <a:ext cx="2005295" cy="1107996"/>
          </a:xfrm>
          <a:prstGeom prst="rect">
            <a:avLst/>
          </a:prstGeom>
          <a:noFill/>
        </p:spPr>
        <p:txBody>
          <a:bodyPr wrap="square" rtlCol="0">
            <a:spAutoFit/>
          </a:bodyPr>
          <a:lstStyle/>
          <a:p>
            <a:pPr algn="ctr"/>
            <a:r>
              <a:rPr lang="en-US" sz="1100" dirty="0" smtClean="0">
                <a:solidFill>
                  <a:srgbClr val="000000"/>
                </a:solidFill>
              </a:rPr>
              <a:t>Container maintains consistent environment for application/code throughout the development and deployment process, </a:t>
            </a:r>
          </a:p>
        </p:txBody>
      </p:sp>
      <p:sp>
        <p:nvSpPr>
          <p:cNvPr id="4" name="TextBox 3"/>
          <p:cNvSpPr txBox="1"/>
          <p:nvPr/>
        </p:nvSpPr>
        <p:spPr>
          <a:xfrm>
            <a:off x="4209679" y="881995"/>
            <a:ext cx="1147550" cy="246221"/>
          </a:xfrm>
          <a:prstGeom prst="rect">
            <a:avLst/>
          </a:prstGeom>
          <a:noFill/>
        </p:spPr>
        <p:txBody>
          <a:bodyPr wrap="none" lIns="0" tIns="0" rIns="0" bIns="0" rtlCol="0">
            <a:spAutoFit/>
          </a:bodyPr>
          <a:lstStyle/>
          <a:p>
            <a:r>
              <a:rPr lang="en-US" sz="1600" dirty="0" smtClean="0">
                <a:solidFill>
                  <a:srgbClr val="000000"/>
                </a:solidFill>
              </a:rPr>
              <a:t>Developers</a:t>
            </a:r>
          </a:p>
        </p:txBody>
      </p:sp>
      <p:sp>
        <p:nvSpPr>
          <p:cNvPr id="50" name="TextBox 49"/>
          <p:cNvSpPr txBox="1"/>
          <p:nvPr/>
        </p:nvSpPr>
        <p:spPr>
          <a:xfrm>
            <a:off x="4126901" y="4421257"/>
            <a:ext cx="1117193" cy="246221"/>
          </a:xfrm>
          <a:prstGeom prst="rect">
            <a:avLst/>
          </a:prstGeom>
          <a:noFill/>
        </p:spPr>
        <p:txBody>
          <a:bodyPr wrap="none" lIns="0" tIns="0" rIns="0" bIns="0" rtlCol="0">
            <a:spAutoFit/>
          </a:bodyPr>
          <a:lstStyle/>
          <a:p>
            <a:r>
              <a:rPr lang="en-US" sz="1600" dirty="0" smtClean="0">
                <a:solidFill>
                  <a:srgbClr val="000000"/>
                </a:solidFill>
              </a:rPr>
              <a:t>Operations</a:t>
            </a:r>
          </a:p>
        </p:txBody>
      </p:sp>
      <p:pic>
        <p:nvPicPr>
          <p:cNvPr id="46" name="Picture 4" descr="Virtual Machine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5294" b="64938"/>
          <a:stretch/>
        </p:blipFill>
        <p:spPr bwMode="auto">
          <a:xfrm>
            <a:off x="614472" y="1735004"/>
            <a:ext cx="737800" cy="52806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4" descr="Virtual Machine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5294" b="64938"/>
          <a:stretch/>
        </p:blipFill>
        <p:spPr bwMode="auto">
          <a:xfrm>
            <a:off x="2342562" y="1735004"/>
            <a:ext cx="737800" cy="528064"/>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4" descr="Virtual Machine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5294" b="64938"/>
          <a:stretch/>
        </p:blipFill>
        <p:spPr bwMode="auto">
          <a:xfrm>
            <a:off x="4188241" y="1735004"/>
            <a:ext cx="737800" cy="528064"/>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4" descr="Virtual Machine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5294" b="64938"/>
          <a:stretch/>
        </p:blipFill>
        <p:spPr bwMode="auto">
          <a:xfrm>
            <a:off x="6022626" y="1735004"/>
            <a:ext cx="737800" cy="528064"/>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Rectangle 56"/>
          <p:cNvSpPr/>
          <p:nvPr/>
        </p:nvSpPr>
        <p:spPr>
          <a:xfrm>
            <a:off x="587719" y="1703610"/>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59" name="Rectangle 58"/>
          <p:cNvSpPr/>
          <p:nvPr/>
        </p:nvSpPr>
        <p:spPr>
          <a:xfrm>
            <a:off x="2292291" y="1714891"/>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60" name="Rectangle 59"/>
          <p:cNvSpPr/>
          <p:nvPr/>
        </p:nvSpPr>
        <p:spPr>
          <a:xfrm>
            <a:off x="4161487" y="1714412"/>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61" name="Rectangle 60"/>
          <p:cNvSpPr/>
          <p:nvPr/>
        </p:nvSpPr>
        <p:spPr>
          <a:xfrm>
            <a:off x="5995873" y="1702652"/>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cxnSp>
        <p:nvCxnSpPr>
          <p:cNvPr id="9" name="Elbow Connector 8"/>
          <p:cNvCxnSpPr>
            <a:stCxn id="7" idx="1"/>
            <a:endCxn id="57" idx="0"/>
          </p:cNvCxnSpPr>
          <p:nvPr/>
        </p:nvCxnSpPr>
        <p:spPr>
          <a:xfrm rot="10800000" flipV="1">
            <a:off x="940598" y="1060150"/>
            <a:ext cx="2298484" cy="643460"/>
          </a:xfrm>
          <a:prstGeom prst="bentConnector2">
            <a:avLst/>
          </a:prstGeom>
          <a:ln w="28575" cmpd="sng">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03116" y="869941"/>
            <a:ext cx="2915862" cy="246221"/>
          </a:xfrm>
          <a:prstGeom prst="rect">
            <a:avLst/>
          </a:prstGeom>
          <a:noFill/>
        </p:spPr>
        <p:txBody>
          <a:bodyPr wrap="none" lIns="0" tIns="0" rIns="0" bIns="0" rtlCol="0">
            <a:spAutoFit/>
          </a:bodyPr>
          <a:lstStyle/>
          <a:p>
            <a:r>
              <a:rPr lang="en-US" sz="1600" dirty="0" smtClean="0">
                <a:solidFill>
                  <a:srgbClr val="000000"/>
                </a:solidFill>
              </a:rPr>
              <a:t>Define the App Environment</a:t>
            </a:r>
          </a:p>
        </p:txBody>
      </p:sp>
    </p:spTree>
    <p:extLst>
      <p:ext uri="{BB962C8B-B14F-4D97-AF65-F5344CB8AC3E}">
        <p14:creationId xmlns:p14="http://schemas.microsoft.com/office/powerpoint/2010/main" val="4144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chemeClr val="dk2"/>
                </a:solidFill>
                <a:latin typeface="+mj-lt"/>
                <a:ea typeface="Architects Daughter"/>
                <a:cs typeface="Architects Daughter"/>
                <a:sym typeface="Architects Daughter"/>
              </a:rPr>
              <a:t>Why the LOVE for Containers?</a:t>
            </a:r>
            <a:endParaRPr lang="en-US" dirty="0">
              <a:latin typeface="+mj-lt"/>
            </a:endParaRPr>
          </a:p>
        </p:txBody>
      </p:sp>
      <p:pic>
        <p:nvPicPr>
          <p:cNvPr id="7" name="Picture 6" descr="developer-icon-1786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851" y="676783"/>
            <a:ext cx="954891" cy="954891"/>
          </a:xfrm>
          <a:prstGeom prst="rect">
            <a:avLst/>
          </a:prstGeom>
        </p:spPr>
      </p:pic>
      <p:pic>
        <p:nvPicPr>
          <p:cNvPr id="58" name="Picture 57" descr="command_center_icon_242x174p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229" y="2245627"/>
            <a:ext cx="1465660" cy="1053822"/>
          </a:xfrm>
          <a:prstGeom prst="rect">
            <a:avLst/>
          </a:prstGeom>
        </p:spPr>
      </p:pic>
      <p:sp>
        <p:nvSpPr>
          <p:cNvPr id="3" name="Rectangle 2"/>
          <p:cNvSpPr/>
          <p:nvPr/>
        </p:nvSpPr>
        <p:spPr>
          <a:xfrm>
            <a:off x="1545188" y="874147"/>
            <a:ext cx="7598812" cy="1323439"/>
          </a:xfrm>
          <a:prstGeom prst="rect">
            <a:avLst/>
          </a:prstGeom>
        </p:spPr>
        <p:txBody>
          <a:bodyPr wrap="square">
            <a:spAutoFit/>
          </a:bodyPr>
          <a:lstStyle/>
          <a:p>
            <a:pPr lvl="1"/>
            <a:r>
              <a:rPr lang="en-US" sz="2000" dirty="0">
                <a:latin typeface="Avenir Book"/>
                <a:cs typeface="Avenir Book"/>
              </a:rPr>
              <a:t>Developers love </a:t>
            </a:r>
            <a:r>
              <a:rPr lang="en-US" sz="2000" dirty="0" smtClean="0">
                <a:latin typeface="Avenir Book"/>
                <a:cs typeface="Avenir Book"/>
              </a:rPr>
              <a:t>containers …</a:t>
            </a:r>
            <a:endParaRPr lang="en-US" sz="2000" dirty="0">
              <a:latin typeface="Avenir Book"/>
              <a:cs typeface="Avenir Book"/>
            </a:endParaRPr>
          </a:p>
          <a:p>
            <a:pPr marL="1657350" lvl="3" indent="-285750">
              <a:buFont typeface="Arial"/>
              <a:buChar char="•"/>
            </a:pPr>
            <a:r>
              <a:rPr lang="en-US" sz="2000" dirty="0" smtClean="0">
                <a:latin typeface="Avenir Book"/>
                <a:cs typeface="Avenir Book"/>
              </a:rPr>
              <a:t>Control</a:t>
            </a:r>
          </a:p>
          <a:p>
            <a:pPr marL="1657350" lvl="3" indent="-285750">
              <a:buFont typeface="Arial"/>
              <a:buChar char="•"/>
            </a:pPr>
            <a:r>
              <a:rPr lang="en-US" sz="2000" dirty="0" smtClean="0">
                <a:latin typeface="Avenir Book"/>
                <a:cs typeface="Avenir Book"/>
              </a:rPr>
              <a:t>Consistency</a:t>
            </a:r>
          </a:p>
          <a:p>
            <a:pPr marL="1657350" lvl="3" indent="-285750">
              <a:buFont typeface="Arial"/>
              <a:buChar char="•"/>
            </a:pPr>
            <a:r>
              <a:rPr lang="en-US" sz="2000" dirty="0" smtClean="0">
                <a:latin typeface="Avenir Book"/>
                <a:cs typeface="Avenir Book"/>
              </a:rPr>
              <a:t>Portability</a:t>
            </a:r>
            <a:endParaRPr lang="en-US" sz="2000" dirty="0">
              <a:latin typeface="Avenir Book"/>
              <a:cs typeface="Avenir Book"/>
            </a:endParaRPr>
          </a:p>
        </p:txBody>
      </p:sp>
      <p:sp>
        <p:nvSpPr>
          <p:cNvPr id="6" name="Rectangle 5"/>
          <p:cNvSpPr/>
          <p:nvPr/>
        </p:nvSpPr>
        <p:spPr>
          <a:xfrm>
            <a:off x="1474638" y="2330868"/>
            <a:ext cx="7285728" cy="1692771"/>
          </a:xfrm>
          <a:prstGeom prst="rect">
            <a:avLst/>
          </a:prstGeom>
        </p:spPr>
        <p:txBody>
          <a:bodyPr wrap="square">
            <a:spAutoFit/>
          </a:bodyPr>
          <a:lstStyle/>
          <a:p>
            <a:pPr lvl="1"/>
            <a:r>
              <a:rPr lang="en-US" sz="2000" dirty="0">
                <a:latin typeface="Avenir Book"/>
                <a:cs typeface="Avenir Book"/>
              </a:rPr>
              <a:t>Operations </a:t>
            </a:r>
            <a:r>
              <a:rPr lang="en-US" sz="2000" b="1" dirty="0">
                <a:latin typeface="Avenir Book"/>
                <a:cs typeface="Avenir Book"/>
              </a:rPr>
              <a:t>[should] </a:t>
            </a:r>
            <a:r>
              <a:rPr lang="en-US" sz="2000" dirty="0">
                <a:latin typeface="Avenir Book"/>
                <a:cs typeface="Avenir Book"/>
              </a:rPr>
              <a:t>love </a:t>
            </a:r>
            <a:r>
              <a:rPr lang="en-US" sz="2000" dirty="0" smtClean="0">
                <a:latin typeface="Avenir Book"/>
                <a:cs typeface="Avenir Book"/>
              </a:rPr>
              <a:t>containers .</a:t>
            </a:r>
            <a:r>
              <a:rPr lang="en-US" sz="2000" dirty="0">
                <a:latin typeface="Avenir Book"/>
                <a:cs typeface="Avenir Book"/>
              </a:rPr>
              <a:t>.. </a:t>
            </a:r>
          </a:p>
          <a:p>
            <a:pPr marL="1657350" lvl="3" indent="-285750">
              <a:buFont typeface="Arial"/>
              <a:buChar char="•"/>
            </a:pPr>
            <a:r>
              <a:rPr lang="en-US" sz="2000" dirty="0" smtClean="0">
                <a:latin typeface="Avenir Book"/>
                <a:cs typeface="Avenir Book"/>
              </a:rPr>
              <a:t>Modernize Applications &amp; Operations</a:t>
            </a:r>
          </a:p>
          <a:p>
            <a:pPr marL="1657350" lvl="3" indent="-285750">
              <a:buFont typeface="Arial"/>
              <a:buChar char="•"/>
            </a:pPr>
            <a:r>
              <a:rPr lang="en-US" sz="2000" dirty="0" smtClean="0">
                <a:latin typeface="Avenir Book"/>
                <a:cs typeface="Avenir Book"/>
              </a:rPr>
              <a:t>Prevent Configuration Drift</a:t>
            </a:r>
            <a:endParaRPr lang="en-US" sz="2000" dirty="0">
              <a:latin typeface="Avenir Book"/>
              <a:cs typeface="Avenir Book"/>
            </a:endParaRPr>
          </a:p>
          <a:p>
            <a:pPr marL="1657350" lvl="3" indent="-285750">
              <a:buFont typeface="Arial"/>
              <a:buChar char="•"/>
            </a:pPr>
            <a:r>
              <a:rPr lang="en-US" sz="2000" dirty="0">
                <a:latin typeface="Avenir Book"/>
                <a:cs typeface="Avenir Book"/>
              </a:rPr>
              <a:t>Are </a:t>
            </a:r>
            <a:r>
              <a:rPr lang="en-US" sz="2000" dirty="0" smtClean="0">
                <a:latin typeface="Avenir Book"/>
                <a:cs typeface="Avenir Book"/>
              </a:rPr>
              <a:t>Cloud/Infra Agnostic</a:t>
            </a:r>
            <a:endParaRPr lang="en-US" sz="2000" dirty="0">
              <a:latin typeface="Avenir Book"/>
              <a:cs typeface="Avenir Book"/>
            </a:endParaRPr>
          </a:p>
          <a:p>
            <a:pPr marL="1657350" lvl="3" indent="-285750">
              <a:buFont typeface="Arial"/>
              <a:buChar char="•"/>
            </a:pPr>
            <a:endParaRPr lang="en-US" dirty="0"/>
          </a:p>
        </p:txBody>
      </p:sp>
      <p:sp>
        <p:nvSpPr>
          <p:cNvPr id="4" name="TextBox 3"/>
          <p:cNvSpPr txBox="1"/>
          <p:nvPr/>
        </p:nvSpPr>
        <p:spPr>
          <a:xfrm>
            <a:off x="667657" y="3913402"/>
            <a:ext cx="7859485" cy="584775"/>
          </a:xfrm>
          <a:prstGeom prst="rect">
            <a:avLst/>
          </a:prstGeom>
          <a:solidFill>
            <a:schemeClr val="accent2">
              <a:lumMod val="75000"/>
            </a:schemeClr>
          </a:solidFill>
        </p:spPr>
        <p:txBody>
          <a:bodyPr wrap="square" rtlCol="0">
            <a:spAutoFit/>
          </a:bodyPr>
          <a:lstStyle/>
          <a:p>
            <a:pPr algn="ctr">
              <a:spcBef>
                <a:spcPts val="0"/>
              </a:spcBef>
              <a:spcAft>
                <a:spcPts val="0"/>
              </a:spcAft>
              <a:buClr>
                <a:schemeClr val="bg1"/>
              </a:buClr>
            </a:pPr>
            <a:r>
              <a:rPr lang="en-US" sz="3200" dirty="0" smtClean="0">
                <a:solidFill>
                  <a:schemeClr val="bg2"/>
                </a:solidFill>
                <a:latin typeface="+mn-lt"/>
              </a:rPr>
              <a:t>… and the business will love the SPEED</a:t>
            </a:r>
          </a:p>
        </p:txBody>
      </p:sp>
    </p:spTree>
    <p:extLst>
      <p:ext uri="{BB962C8B-B14F-4D97-AF65-F5344CB8AC3E}">
        <p14:creationId xmlns:p14="http://schemas.microsoft.com/office/powerpoint/2010/main" val="409807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772885" y="964276"/>
            <a:ext cx="2899229" cy="3796408"/>
          </a:xfrm>
          <a:prstGeom prst="rect">
            <a:avLst/>
          </a:prstGeom>
          <a:noFill/>
          <a:ln w="28575" cmpd="sng">
            <a:solidFill>
              <a:schemeClr val="tx1"/>
            </a:solidFill>
          </a:ln>
          <a:effectLst/>
        </p:spPr>
        <p:txBody>
          <a:bodyPr wrap="square" lIns="182880" tIns="137160" rIns="137160" bIns="137160" rtlCol="0" anchor="t">
            <a:noAutofit/>
          </a:bodyPr>
          <a:lstStyle/>
          <a:p>
            <a:pPr algn="ctr">
              <a:lnSpc>
                <a:spcPct val="90000"/>
              </a:lnSpc>
              <a:spcBef>
                <a:spcPts val="600"/>
              </a:spcBef>
              <a:spcAft>
                <a:spcPts val="0"/>
              </a:spcAft>
            </a:pPr>
            <a:r>
              <a:rPr lang="en-US" sz="2000" dirty="0" smtClean="0">
                <a:solidFill>
                  <a:schemeClr val="tx2"/>
                </a:solidFill>
                <a:latin typeface="+mn-lt"/>
              </a:rPr>
              <a:t>Laptop</a:t>
            </a:r>
          </a:p>
        </p:txBody>
      </p:sp>
      <p:sp>
        <p:nvSpPr>
          <p:cNvPr id="2" name="Title 1"/>
          <p:cNvSpPr>
            <a:spLocks noGrp="1"/>
          </p:cNvSpPr>
          <p:nvPr>
            <p:ph type="title"/>
          </p:nvPr>
        </p:nvSpPr>
        <p:spPr/>
        <p:txBody>
          <a:bodyPr/>
          <a:lstStyle/>
          <a:p>
            <a:r>
              <a:rPr lang="en-US" dirty="0" smtClean="0"/>
              <a:t>Laptop Nirvana</a:t>
            </a:r>
            <a:endParaRPr lang="en-US" dirty="0"/>
          </a:p>
        </p:txBody>
      </p:sp>
      <p:pic>
        <p:nvPicPr>
          <p:cNvPr id="3" name="Picture 2" descr="developer-icon-1786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1255" y="2315982"/>
            <a:ext cx="954891" cy="954891"/>
          </a:xfrm>
          <a:prstGeom prst="rect">
            <a:avLst/>
          </a:prstGeom>
        </p:spPr>
      </p:pic>
      <p:sp>
        <p:nvSpPr>
          <p:cNvPr id="10" name="Isosceles Triangle 9"/>
          <p:cNvSpPr/>
          <p:nvPr/>
        </p:nvSpPr>
        <p:spPr>
          <a:xfrm rot="5400000">
            <a:off x="2016234" y="2625908"/>
            <a:ext cx="3796410" cy="473146"/>
          </a:xfrm>
          <a:prstGeom prst="triangl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nvGrpSpPr>
          <p:cNvPr id="9" name="Group 8"/>
          <p:cNvGrpSpPr/>
          <p:nvPr/>
        </p:nvGrpSpPr>
        <p:grpSpPr>
          <a:xfrm>
            <a:off x="958776" y="3721328"/>
            <a:ext cx="2571130" cy="847113"/>
            <a:chOff x="958776" y="3721328"/>
            <a:chExt cx="2571130" cy="847113"/>
          </a:xfrm>
        </p:grpSpPr>
        <p:sp>
          <p:nvSpPr>
            <p:cNvPr id="63" name="Rounded Rectangle 62"/>
            <p:cNvSpPr/>
            <p:nvPr/>
          </p:nvSpPr>
          <p:spPr>
            <a:xfrm>
              <a:off x="958776" y="3721328"/>
              <a:ext cx="2571130" cy="847113"/>
            </a:xfrm>
            <a:prstGeom prst="roundRect">
              <a:avLst/>
            </a:prstGeom>
            <a:solidFill>
              <a:schemeClr val="accent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Container Engine</a:t>
              </a:r>
              <a:endParaRPr lang="en-US" sz="1050" b="1" dirty="0">
                <a:solidFill>
                  <a:schemeClr val="tx1"/>
                </a:solidFill>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9615" y="3948307"/>
              <a:ext cx="493486" cy="408360"/>
            </a:xfrm>
            <a:prstGeom prst="rect">
              <a:avLst/>
            </a:prstGeom>
          </p:spPr>
        </p:pic>
      </p:grpSp>
      <p:sp>
        <p:nvSpPr>
          <p:cNvPr id="7" name="Rounded Rectangular Callout 6"/>
          <p:cNvSpPr/>
          <p:nvPr/>
        </p:nvSpPr>
        <p:spPr>
          <a:xfrm>
            <a:off x="5397721" y="1374389"/>
            <a:ext cx="2227811" cy="1101437"/>
          </a:xfrm>
          <a:prstGeom prst="wedgeRoundRectCallout">
            <a:avLst>
              <a:gd name="adj1" fmla="val -79788"/>
              <a:gd name="adj2" fmla="val 51079"/>
              <a:gd name="adj3" fmla="val 16667"/>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Love them Docker containers!</a:t>
            </a:r>
          </a:p>
        </p:txBody>
      </p:sp>
      <p:grpSp>
        <p:nvGrpSpPr>
          <p:cNvPr id="62" name="Group 61"/>
          <p:cNvGrpSpPr/>
          <p:nvPr/>
        </p:nvGrpSpPr>
        <p:grpSpPr>
          <a:xfrm>
            <a:off x="1143784" y="3147880"/>
            <a:ext cx="546097" cy="338554"/>
            <a:chOff x="541650" y="1456620"/>
            <a:chExt cx="290892" cy="180339"/>
          </a:xfrm>
        </p:grpSpPr>
        <p:pic>
          <p:nvPicPr>
            <p:cNvPr id="64" name="Picture 63"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65" name="TextBox 64"/>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66" name="Group 65"/>
          <p:cNvGrpSpPr/>
          <p:nvPr/>
        </p:nvGrpSpPr>
        <p:grpSpPr>
          <a:xfrm>
            <a:off x="1697027" y="3159363"/>
            <a:ext cx="546097" cy="338554"/>
            <a:chOff x="541650" y="1456620"/>
            <a:chExt cx="290892" cy="180339"/>
          </a:xfrm>
        </p:grpSpPr>
        <p:pic>
          <p:nvPicPr>
            <p:cNvPr id="67" name="Picture 66"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68" name="TextBox 67"/>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69" name="Group 68"/>
          <p:cNvGrpSpPr/>
          <p:nvPr/>
        </p:nvGrpSpPr>
        <p:grpSpPr>
          <a:xfrm>
            <a:off x="2252703" y="3159361"/>
            <a:ext cx="546097" cy="338554"/>
            <a:chOff x="541650" y="1456620"/>
            <a:chExt cx="290892" cy="180339"/>
          </a:xfrm>
        </p:grpSpPr>
        <p:pic>
          <p:nvPicPr>
            <p:cNvPr id="70" name="Picture 69"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71" name="TextBox 70"/>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72" name="Group 71"/>
          <p:cNvGrpSpPr/>
          <p:nvPr/>
        </p:nvGrpSpPr>
        <p:grpSpPr>
          <a:xfrm>
            <a:off x="2798800" y="3154644"/>
            <a:ext cx="546097" cy="338554"/>
            <a:chOff x="541650" y="1456620"/>
            <a:chExt cx="290892" cy="180339"/>
          </a:xfrm>
        </p:grpSpPr>
        <p:pic>
          <p:nvPicPr>
            <p:cNvPr id="73" name="Picture 72"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77" name="TextBox 76"/>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78" name="Group 77"/>
          <p:cNvGrpSpPr/>
          <p:nvPr/>
        </p:nvGrpSpPr>
        <p:grpSpPr>
          <a:xfrm>
            <a:off x="1448644" y="2799830"/>
            <a:ext cx="546097" cy="338554"/>
            <a:chOff x="541650" y="1456620"/>
            <a:chExt cx="290892" cy="180339"/>
          </a:xfrm>
        </p:grpSpPr>
        <p:pic>
          <p:nvPicPr>
            <p:cNvPr id="79" name="Picture 78"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80" name="TextBox 79"/>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81" name="Group 80"/>
          <p:cNvGrpSpPr/>
          <p:nvPr/>
        </p:nvGrpSpPr>
        <p:grpSpPr>
          <a:xfrm>
            <a:off x="1975213" y="2799830"/>
            <a:ext cx="546097" cy="338554"/>
            <a:chOff x="541650" y="1456620"/>
            <a:chExt cx="290892" cy="180339"/>
          </a:xfrm>
        </p:grpSpPr>
        <p:pic>
          <p:nvPicPr>
            <p:cNvPr id="82" name="Picture 81"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83" name="TextBox 82"/>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85" name="Group 84"/>
          <p:cNvGrpSpPr/>
          <p:nvPr/>
        </p:nvGrpSpPr>
        <p:grpSpPr>
          <a:xfrm>
            <a:off x="2521310" y="2790454"/>
            <a:ext cx="546097" cy="338554"/>
            <a:chOff x="541650" y="1456620"/>
            <a:chExt cx="290892" cy="180339"/>
          </a:xfrm>
        </p:grpSpPr>
        <p:pic>
          <p:nvPicPr>
            <p:cNvPr id="86" name="Picture 85"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97" name="TextBox 96"/>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99" name="Group 98"/>
          <p:cNvGrpSpPr/>
          <p:nvPr/>
        </p:nvGrpSpPr>
        <p:grpSpPr>
          <a:xfrm>
            <a:off x="1143784" y="2419438"/>
            <a:ext cx="546097" cy="338554"/>
            <a:chOff x="541650" y="1456620"/>
            <a:chExt cx="290892" cy="180339"/>
          </a:xfrm>
        </p:grpSpPr>
        <p:pic>
          <p:nvPicPr>
            <p:cNvPr id="100" name="Picture 99"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01" name="TextBox 100"/>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02" name="Group 101"/>
          <p:cNvGrpSpPr/>
          <p:nvPr/>
        </p:nvGrpSpPr>
        <p:grpSpPr>
          <a:xfrm>
            <a:off x="1697027" y="2430921"/>
            <a:ext cx="546097" cy="338554"/>
            <a:chOff x="541650" y="1456620"/>
            <a:chExt cx="290892" cy="180339"/>
          </a:xfrm>
        </p:grpSpPr>
        <p:pic>
          <p:nvPicPr>
            <p:cNvPr id="103" name="Picture 102"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04" name="TextBox 103"/>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05" name="Group 104"/>
          <p:cNvGrpSpPr/>
          <p:nvPr/>
        </p:nvGrpSpPr>
        <p:grpSpPr>
          <a:xfrm>
            <a:off x="2252703" y="2430919"/>
            <a:ext cx="546097" cy="338554"/>
            <a:chOff x="541650" y="1456620"/>
            <a:chExt cx="290892" cy="180339"/>
          </a:xfrm>
        </p:grpSpPr>
        <p:pic>
          <p:nvPicPr>
            <p:cNvPr id="106" name="Picture 105"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07" name="TextBox 106"/>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08" name="Group 107"/>
          <p:cNvGrpSpPr/>
          <p:nvPr/>
        </p:nvGrpSpPr>
        <p:grpSpPr>
          <a:xfrm>
            <a:off x="2798800" y="2426202"/>
            <a:ext cx="546097" cy="338554"/>
            <a:chOff x="541650" y="1456620"/>
            <a:chExt cx="290892" cy="180339"/>
          </a:xfrm>
        </p:grpSpPr>
        <p:pic>
          <p:nvPicPr>
            <p:cNvPr id="109" name="Picture 108"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10" name="TextBox 109"/>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13" name="Group 112"/>
          <p:cNvGrpSpPr/>
          <p:nvPr/>
        </p:nvGrpSpPr>
        <p:grpSpPr>
          <a:xfrm>
            <a:off x="1502417" y="2038419"/>
            <a:ext cx="546097" cy="338554"/>
            <a:chOff x="541650" y="1456620"/>
            <a:chExt cx="290892" cy="180339"/>
          </a:xfrm>
        </p:grpSpPr>
        <p:pic>
          <p:nvPicPr>
            <p:cNvPr id="114" name="Picture 113"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18" name="TextBox 117"/>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20" name="Group 119"/>
          <p:cNvGrpSpPr/>
          <p:nvPr/>
        </p:nvGrpSpPr>
        <p:grpSpPr>
          <a:xfrm>
            <a:off x="2028986" y="2038419"/>
            <a:ext cx="546097" cy="338554"/>
            <a:chOff x="541650" y="1456620"/>
            <a:chExt cx="290892" cy="180339"/>
          </a:xfrm>
        </p:grpSpPr>
        <p:pic>
          <p:nvPicPr>
            <p:cNvPr id="122" name="Picture 121"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23" name="TextBox 122"/>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grpSp>
        <p:nvGrpSpPr>
          <p:cNvPr id="124" name="Group 123"/>
          <p:cNvGrpSpPr/>
          <p:nvPr/>
        </p:nvGrpSpPr>
        <p:grpSpPr>
          <a:xfrm>
            <a:off x="2575083" y="2029043"/>
            <a:ext cx="546097" cy="338554"/>
            <a:chOff x="541650" y="1456620"/>
            <a:chExt cx="290892" cy="180339"/>
          </a:xfrm>
        </p:grpSpPr>
        <p:pic>
          <p:nvPicPr>
            <p:cNvPr id="125" name="Picture 124" descr="container-red.png"/>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1650" y="1459560"/>
              <a:ext cx="244607" cy="166256"/>
            </a:xfrm>
            <a:prstGeom prst="rect">
              <a:avLst/>
            </a:prstGeom>
          </p:spPr>
        </p:pic>
        <p:sp>
          <p:nvSpPr>
            <p:cNvPr id="126" name="TextBox 125"/>
            <p:cNvSpPr txBox="1"/>
            <p:nvPr/>
          </p:nvSpPr>
          <p:spPr>
            <a:xfrm>
              <a:off x="567928" y="1456620"/>
              <a:ext cx="264614" cy="180339"/>
            </a:xfrm>
            <a:prstGeom prst="rect">
              <a:avLst/>
            </a:prstGeom>
            <a:noFill/>
          </p:spPr>
          <p:txBody>
            <a:bodyPr wrap="square" rtlCol="0">
              <a:spAutoFit/>
            </a:bodyPr>
            <a:lstStyle/>
            <a:p>
              <a:pPr>
                <a:spcBef>
                  <a:spcPts val="0"/>
                </a:spcBef>
                <a:spcAft>
                  <a:spcPts val="0"/>
                </a:spcAft>
                <a:buClr>
                  <a:schemeClr val="bg1"/>
                </a:buClr>
              </a:pPr>
              <a:r>
                <a:rPr lang="en-US" sz="1600" b="1" dirty="0">
                  <a:solidFill>
                    <a:schemeClr val="bg2"/>
                  </a:solidFill>
                  <a:latin typeface="+mn-lt"/>
                </a:rPr>
                <a:t>C</a:t>
              </a:r>
              <a:endParaRPr lang="en-US" sz="1600" b="1" dirty="0" smtClean="0">
                <a:solidFill>
                  <a:schemeClr val="bg2"/>
                </a:solidFill>
                <a:latin typeface="+mn-lt"/>
              </a:endParaRPr>
            </a:p>
          </p:txBody>
        </p:sp>
      </p:grpSp>
      <p:pic>
        <p:nvPicPr>
          <p:cNvPr id="127" name="Picture 126" descr="command_center_icon_242x174p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737" y="3232127"/>
            <a:ext cx="1564012" cy="1124540"/>
          </a:xfrm>
          <a:prstGeom prst="rect">
            <a:avLst/>
          </a:prstGeom>
        </p:spPr>
      </p:pic>
      <p:sp>
        <p:nvSpPr>
          <p:cNvPr id="128" name="Rounded Rectangular Callout 127"/>
          <p:cNvSpPr/>
          <p:nvPr/>
        </p:nvSpPr>
        <p:spPr>
          <a:xfrm>
            <a:off x="5408012" y="2764756"/>
            <a:ext cx="2217520" cy="1241464"/>
          </a:xfrm>
          <a:prstGeom prst="wedgeRoundRectCallout">
            <a:avLst>
              <a:gd name="adj1" fmla="val 67260"/>
              <a:gd name="adj2" fmla="val 30113"/>
              <a:gd name="adj3" fmla="val 16667"/>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dirty="0" smtClean="0">
                <a:solidFill>
                  <a:schemeClr val="bg2"/>
                </a:solidFill>
                <a:latin typeface="+mn-lt"/>
              </a:rPr>
              <a:t>Its only your laptop, dude!</a:t>
            </a:r>
          </a:p>
        </p:txBody>
      </p:sp>
      <p:grpSp>
        <p:nvGrpSpPr>
          <p:cNvPr id="129" name="Group 128"/>
          <p:cNvGrpSpPr/>
          <p:nvPr/>
        </p:nvGrpSpPr>
        <p:grpSpPr>
          <a:xfrm>
            <a:off x="961738" y="1425594"/>
            <a:ext cx="2581929" cy="493820"/>
            <a:chOff x="936116" y="1994588"/>
            <a:chExt cx="2581929" cy="493820"/>
          </a:xfrm>
        </p:grpSpPr>
        <p:sp>
          <p:nvSpPr>
            <p:cNvPr id="130" name="Rectangle 129"/>
            <p:cNvSpPr/>
            <p:nvPr/>
          </p:nvSpPr>
          <p:spPr>
            <a:xfrm>
              <a:off x="936116" y="1994588"/>
              <a:ext cx="2581929" cy="493820"/>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rPr>
                <a:t>Container Standard </a:t>
              </a:r>
            </a:p>
          </p:txBody>
        </p:sp>
        <p:pic>
          <p:nvPicPr>
            <p:cNvPr id="131" name="Picture 1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949" y="2037318"/>
              <a:ext cx="493486" cy="408360"/>
            </a:xfrm>
            <a:prstGeom prst="rect">
              <a:avLst/>
            </a:prstGeom>
          </p:spPr>
        </p:pic>
      </p:grpSp>
    </p:spTree>
    <p:extLst>
      <p:ext uri="{BB962C8B-B14F-4D97-AF65-F5344CB8AC3E}">
        <p14:creationId xmlns:p14="http://schemas.microsoft.com/office/powerpoint/2010/main" val="46890857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500"/>
                                        <p:tgtEl>
                                          <p:spTgt spid="127"/>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5836242" y="3155907"/>
            <a:ext cx="2571130" cy="392115"/>
          </a:xfrm>
          <a:prstGeom prst="round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Networking Overlay</a:t>
            </a:r>
            <a:endParaRPr lang="en-US" sz="1050" b="1" dirty="0">
              <a:solidFill>
                <a:schemeClr val="tx1"/>
              </a:solidFill>
            </a:endParaRPr>
          </a:p>
        </p:txBody>
      </p:sp>
      <p:sp>
        <p:nvSpPr>
          <p:cNvPr id="29" name="Rounded Rectangle 28"/>
          <p:cNvSpPr/>
          <p:nvPr/>
        </p:nvSpPr>
        <p:spPr>
          <a:xfrm>
            <a:off x="5836242" y="2691512"/>
            <a:ext cx="2571130" cy="386888"/>
          </a:xfrm>
          <a:prstGeom prst="round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err="1" smtClean="0">
                <a:solidFill>
                  <a:schemeClr val="tx1"/>
                </a:solidFill>
              </a:rPr>
              <a:t>Adv</a:t>
            </a:r>
            <a:r>
              <a:rPr lang="en-US" sz="1050" b="1" dirty="0" smtClean="0">
                <a:solidFill>
                  <a:schemeClr val="tx1"/>
                </a:solidFill>
              </a:rPr>
              <a:t> Service Discovery</a:t>
            </a:r>
            <a:endParaRPr lang="en-US" sz="1050" b="1" dirty="0">
              <a:solidFill>
                <a:schemeClr val="tx1"/>
              </a:solidFill>
            </a:endParaRPr>
          </a:p>
        </p:txBody>
      </p:sp>
      <p:sp>
        <p:nvSpPr>
          <p:cNvPr id="30" name="Rounded Rectangle 29"/>
          <p:cNvSpPr/>
          <p:nvPr/>
        </p:nvSpPr>
        <p:spPr>
          <a:xfrm>
            <a:off x="5825306" y="2204660"/>
            <a:ext cx="1269484" cy="399359"/>
          </a:xfrm>
          <a:prstGeom prst="round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Security </a:t>
            </a:r>
            <a:r>
              <a:rPr lang="en-US" sz="1050" b="1" dirty="0" err="1" smtClean="0">
                <a:solidFill>
                  <a:schemeClr val="tx1"/>
                </a:solidFill>
              </a:rPr>
              <a:t>Mgt</a:t>
            </a:r>
            <a:endParaRPr lang="en-US" sz="1050" b="1" dirty="0" smtClean="0">
              <a:solidFill>
                <a:schemeClr val="tx1"/>
              </a:solidFill>
            </a:endParaRPr>
          </a:p>
          <a:p>
            <a:r>
              <a:rPr lang="en-US" sz="800" b="1" dirty="0" smtClean="0">
                <a:solidFill>
                  <a:schemeClr val="tx1"/>
                </a:solidFill>
              </a:rPr>
              <a:t>Secrets, Certs, RBAC </a:t>
            </a:r>
          </a:p>
        </p:txBody>
      </p:sp>
      <p:sp>
        <p:nvSpPr>
          <p:cNvPr id="31" name="Rounded Rectangle 30"/>
          <p:cNvSpPr/>
          <p:nvPr/>
        </p:nvSpPr>
        <p:spPr>
          <a:xfrm>
            <a:off x="7203376" y="2190317"/>
            <a:ext cx="1204211" cy="399359"/>
          </a:xfrm>
          <a:prstGeom prst="round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Image </a:t>
            </a:r>
            <a:r>
              <a:rPr lang="en-US" sz="1050" b="1" dirty="0" err="1" smtClean="0">
                <a:solidFill>
                  <a:schemeClr val="tx1"/>
                </a:solidFill>
              </a:rPr>
              <a:t>Mgt</a:t>
            </a:r>
            <a:endParaRPr lang="en-US" sz="1050" b="1" dirty="0" smtClean="0">
              <a:solidFill>
                <a:schemeClr val="tx1"/>
              </a:solidFill>
            </a:endParaRPr>
          </a:p>
          <a:p>
            <a:r>
              <a:rPr lang="en-US" sz="800" b="1" dirty="0" smtClean="0">
                <a:solidFill>
                  <a:schemeClr val="tx1"/>
                </a:solidFill>
              </a:rPr>
              <a:t>Registries, Hubs</a:t>
            </a:r>
          </a:p>
        </p:txBody>
      </p:sp>
      <p:sp>
        <p:nvSpPr>
          <p:cNvPr id="34" name="Rounded Rectangle 33"/>
          <p:cNvSpPr/>
          <p:nvPr/>
        </p:nvSpPr>
        <p:spPr>
          <a:xfrm>
            <a:off x="5825306" y="1716612"/>
            <a:ext cx="2581929" cy="429959"/>
          </a:xfrm>
          <a:prstGeom prst="roundRect">
            <a:avLst/>
          </a:prstGeom>
          <a:solidFill>
            <a:schemeClr val="bg2"/>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Logging,</a:t>
            </a:r>
            <a:r>
              <a:rPr lang="en-US" sz="1050" b="1" dirty="0">
                <a:solidFill>
                  <a:schemeClr val="tx1"/>
                </a:solidFill>
              </a:rPr>
              <a:t> </a:t>
            </a:r>
            <a:r>
              <a:rPr lang="en-US" sz="1050" b="1" dirty="0" smtClean="0">
                <a:solidFill>
                  <a:schemeClr val="tx1"/>
                </a:solidFill>
              </a:rPr>
              <a:t>Monitoring, &amp; APM</a:t>
            </a:r>
          </a:p>
        </p:txBody>
      </p:sp>
      <p:sp>
        <p:nvSpPr>
          <p:cNvPr id="2" name="Title 1"/>
          <p:cNvSpPr>
            <a:spLocks noGrp="1"/>
          </p:cNvSpPr>
          <p:nvPr>
            <p:ph type="title"/>
          </p:nvPr>
        </p:nvSpPr>
        <p:spPr/>
        <p:txBody>
          <a:bodyPr/>
          <a:lstStyle/>
          <a:p>
            <a:r>
              <a:rPr lang="en-US" dirty="0" smtClean="0"/>
              <a:t>… Production Reality … Need a PLATFORM</a:t>
            </a:r>
            <a:endParaRPr lang="en-US" dirty="0"/>
          </a:p>
        </p:txBody>
      </p:sp>
      <p:pic>
        <p:nvPicPr>
          <p:cNvPr id="65" name="Picture 64" descr="command_center_icon_242x174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06" y="2127742"/>
            <a:ext cx="1465660" cy="1053822"/>
          </a:xfrm>
          <a:prstGeom prst="rect">
            <a:avLst/>
          </a:prstGeom>
        </p:spPr>
      </p:pic>
      <p:sp>
        <p:nvSpPr>
          <p:cNvPr id="161" name="Rectangle 160"/>
          <p:cNvSpPr/>
          <p:nvPr/>
        </p:nvSpPr>
        <p:spPr>
          <a:xfrm>
            <a:off x="2325612" y="825381"/>
            <a:ext cx="6523233" cy="3491976"/>
          </a:xfrm>
          <a:prstGeom prst="rect">
            <a:avLst/>
          </a:prstGeom>
          <a:noFill/>
          <a:ln w="28575" cmpd="sng">
            <a:solidFill>
              <a:schemeClr val="tx1"/>
            </a:solidFill>
          </a:ln>
          <a:effectLst/>
        </p:spPr>
        <p:txBody>
          <a:bodyPr wrap="square" lIns="182880" tIns="137160" rIns="137160" bIns="137160" numCol="2" rtlCol="0" anchor="t">
            <a:noAutofit/>
          </a:bodyPr>
          <a:lstStyle/>
          <a:p>
            <a:pPr marL="342900" indent="-342900">
              <a:lnSpc>
                <a:spcPct val="90000"/>
              </a:lnSpc>
              <a:spcBef>
                <a:spcPts val="600"/>
              </a:spcBef>
              <a:spcAft>
                <a:spcPts val="0"/>
              </a:spcAft>
              <a:buFont typeface="Wingdings" panose="05000000000000000000" pitchFamily="2" charset="2"/>
              <a:buChar char="q"/>
            </a:pPr>
            <a:r>
              <a:rPr lang="en-US" sz="1600" dirty="0" smtClean="0"/>
              <a:t>Orchestration</a:t>
            </a:r>
            <a:endParaRPr lang="en-US" sz="1600" dirty="0"/>
          </a:p>
          <a:p>
            <a:pPr marL="342900" indent="-342900">
              <a:lnSpc>
                <a:spcPct val="90000"/>
              </a:lnSpc>
              <a:spcBef>
                <a:spcPts val="600"/>
              </a:spcBef>
              <a:spcAft>
                <a:spcPts val="0"/>
              </a:spcAft>
              <a:buFont typeface="Wingdings" panose="05000000000000000000" pitchFamily="2" charset="2"/>
              <a:buChar char="q"/>
            </a:pPr>
            <a:r>
              <a:rPr lang="en-US" sz="1600" dirty="0"/>
              <a:t>Clustering</a:t>
            </a:r>
          </a:p>
          <a:p>
            <a:pPr marL="342900" indent="-342900">
              <a:lnSpc>
                <a:spcPct val="90000"/>
              </a:lnSpc>
              <a:spcBef>
                <a:spcPts val="600"/>
              </a:spcBef>
              <a:spcAft>
                <a:spcPts val="0"/>
              </a:spcAft>
              <a:buFont typeface="Wingdings" panose="05000000000000000000" pitchFamily="2" charset="2"/>
              <a:buChar char="q"/>
            </a:pPr>
            <a:r>
              <a:rPr lang="en-US" sz="1600" dirty="0"/>
              <a:t>Fault tolerance </a:t>
            </a:r>
          </a:p>
          <a:p>
            <a:pPr marL="342900" indent="-342900">
              <a:lnSpc>
                <a:spcPct val="90000"/>
              </a:lnSpc>
              <a:spcBef>
                <a:spcPts val="600"/>
              </a:spcBef>
              <a:spcAft>
                <a:spcPts val="0"/>
              </a:spcAft>
              <a:buFont typeface="Wingdings" panose="05000000000000000000" pitchFamily="2" charset="2"/>
              <a:buChar char="q"/>
            </a:pPr>
            <a:r>
              <a:rPr lang="en-US" sz="1600" dirty="0"/>
              <a:t>Scalability</a:t>
            </a:r>
          </a:p>
          <a:p>
            <a:pPr marL="342900" indent="-342900">
              <a:lnSpc>
                <a:spcPct val="90000"/>
              </a:lnSpc>
              <a:spcBef>
                <a:spcPts val="600"/>
              </a:spcBef>
              <a:spcAft>
                <a:spcPts val="0"/>
              </a:spcAft>
              <a:buFont typeface="Wingdings" panose="05000000000000000000" pitchFamily="2" charset="2"/>
              <a:buChar char="q"/>
            </a:pPr>
            <a:r>
              <a:rPr lang="en-US" sz="1600" dirty="0"/>
              <a:t>Networking </a:t>
            </a:r>
          </a:p>
          <a:p>
            <a:pPr marL="342900" indent="-342900">
              <a:lnSpc>
                <a:spcPct val="90000"/>
              </a:lnSpc>
              <a:spcBef>
                <a:spcPts val="600"/>
              </a:spcBef>
              <a:spcAft>
                <a:spcPts val="0"/>
              </a:spcAft>
              <a:buFont typeface="Wingdings" panose="05000000000000000000" pitchFamily="2" charset="2"/>
              <a:buChar char="q"/>
            </a:pPr>
            <a:r>
              <a:rPr lang="en-US" sz="1600" dirty="0"/>
              <a:t>Service Discovery</a:t>
            </a:r>
          </a:p>
          <a:p>
            <a:pPr marL="342900" indent="-342900">
              <a:lnSpc>
                <a:spcPct val="90000"/>
              </a:lnSpc>
              <a:spcBef>
                <a:spcPts val="600"/>
              </a:spcBef>
              <a:spcAft>
                <a:spcPts val="0"/>
              </a:spcAft>
              <a:buFont typeface="Wingdings" panose="05000000000000000000" pitchFamily="2" charset="2"/>
              <a:buChar char="q"/>
            </a:pPr>
            <a:r>
              <a:rPr lang="en-US" sz="1600" dirty="0"/>
              <a:t>Container Image </a:t>
            </a:r>
            <a:r>
              <a:rPr lang="en-US" sz="1600" dirty="0" err="1"/>
              <a:t>Mgmt</a:t>
            </a:r>
            <a:endParaRPr lang="en-US" sz="1600" dirty="0"/>
          </a:p>
          <a:p>
            <a:pPr marL="342900" indent="-342900">
              <a:lnSpc>
                <a:spcPct val="90000"/>
              </a:lnSpc>
              <a:spcBef>
                <a:spcPts val="600"/>
              </a:spcBef>
              <a:spcAft>
                <a:spcPts val="0"/>
              </a:spcAft>
              <a:buFont typeface="Wingdings" panose="05000000000000000000" pitchFamily="2" charset="2"/>
              <a:buChar char="q"/>
            </a:pPr>
            <a:r>
              <a:rPr lang="en-US" sz="1600" dirty="0"/>
              <a:t>Security</a:t>
            </a:r>
          </a:p>
          <a:p>
            <a:pPr marL="342900" indent="-342900">
              <a:lnSpc>
                <a:spcPct val="90000"/>
              </a:lnSpc>
              <a:spcBef>
                <a:spcPts val="600"/>
              </a:spcBef>
              <a:spcAft>
                <a:spcPts val="0"/>
              </a:spcAft>
              <a:buFont typeface="Wingdings" panose="05000000000000000000" pitchFamily="2" charset="2"/>
              <a:buChar char="q"/>
            </a:pPr>
            <a:r>
              <a:rPr lang="en-US" sz="1600" dirty="0"/>
              <a:t>Logging &amp; </a:t>
            </a:r>
            <a:r>
              <a:rPr lang="en-US" sz="1600" dirty="0" smtClean="0"/>
              <a:t>Monitoring</a:t>
            </a:r>
            <a:endParaRPr lang="en-US" sz="1600" dirty="0"/>
          </a:p>
          <a:p>
            <a:pPr marL="342900" indent="-342900">
              <a:lnSpc>
                <a:spcPct val="90000"/>
              </a:lnSpc>
              <a:spcBef>
                <a:spcPts val="600"/>
              </a:spcBef>
              <a:spcAft>
                <a:spcPts val="0"/>
              </a:spcAft>
              <a:buFont typeface="Wingdings" panose="05000000000000000000" pitchFamily="2" charset="2"/>
              <a:buChar char="q"/>
            </a:pPr>
            <a:r>
              <a:rPr lang="en-US" sz="1600" dirty="0"/>
              <a:t>App Perf </a:t>
            </a:r>
            <a:r>
              <a:rPr lang="en-US" sz="1600" dirty="0" err="1"/>
              <a:t>Mgmt</a:t>
            </a:r>
            <a:endParaRPr lang="en-US" sz="1600" dirty="0"/>
          </a:p>
          <a:p>
            <a:pPr marL="342900" indent="-342900">
              <a:lnSpc>
                <a:spcPct val="90000"/>
              </a:lnSpc>
              <a:spcBef>
                <a:spcPts val="600"/>
              </a:spcBef>
              <a:spcAft>
                <a:spcPts val="0"/>
              </a:spcAft>
              <a:buFont typeface="Wingdings" panose="05000000000000000000" pitchFamily="2" charset="2"/>
              <a:buChar char="q"/>
            </a:pPr>
            <a:r>
              <a:rPr lang="en-US" sz="1800" i="1" dirty="0" err="1"/>
              <a:t>etc</a:t>
            </a:r>
            <a:r>
              <a:rPr lang="en-US" sz="1800" i="1" dirty="0"/>
              <a:t>…</a:t>
            </a:r>
          </a:p>
        </p:txBody>
      </p:sp>
      <p:sp>
        <p:nvSpPr>
          <p:cNvPr id="162" name="Isosceles Triangle 161"/>
          <p:cNvSpPr/>
          <p:nvPr/>
        </p:nvSpPr>
        <p:spPr>
          <a:xfrm rot="16200000" flipH="1">
            <a:off x="343053" y="2334798"/>
            <a:ext cx="3491974" cy="473146"/>
          </a:xfrm>
          <a:prstGeom prst="triangl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nvGrpSpPr>
          <p:cNvPr id="17" name="Group 16"/>
          <p:cNvGrpSpPr/>
          <p:nvPr/>
        </p:nvGrpSpPr>
        <p:grpSpPr>
          <a:xfrm>
            <a:off x="5836242" y="1130266"/>
            <a:ext cx="2581929" cy="493820"/>
            <a:chOff x="936116" y="1994588"/>
            <a:chExt cx="2581929" cy="493820"/>
          </a:xfrm>
        </p:grpSpPr>
        <p:sp>
          <p:nvSpPr>
            <p:cNvPr id="18" name="Rectangle 17"/>
            <p:cNvSpPr/>
            <p:nvPr/>
          </p:nvSpPr>
          <p:spPr>
            <a:xfrm>
              <a:off x="936116" y="1994588"/>
              <a:ext cx="2581929" cy="493820"/>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rgbClr val="000000"/>
                  </a:solidFill>
                </a:rPr>
                <a:t>Container Standard </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949" y="2037318"/>
              <a:ext cx="493486" cy="408360"/>
            </a:xfrm>
            <a:prstGeom prst="rect">
              <a:avLst/>
            </a:prstGeom>
          </p:spPr>
        </p:pic>
      </p:grpSp>
      <p:sp>
        <p:nvSpPr>
          <p:cNvPr id="20" name="Rounded Rectangle 19"/>
          <p:cNvSpPr/>
          <p:nvPr/>
        </p:nvSpPr>
        <p:spPr>
          <a:xfrm>
            <a:off x="5825306" y="3599230"/>
            <a:ext cx="2582066" cy="486634"/>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solidFill>
                  <a:schemeClr val="tx1"/>
                </a:solidFill>
              </a:rPr>
              <a:t>Orchestration and Clustering </a:t>
            </a:r>
            <a:endParaRPr lang="en-US" sz="1050" b="1" dirty="0">
              <a:solidFill>
                <a:schemeClr val="tx1"/>
              </a:solidFill>
            </a:endParaRPr>
          </a:p>
        </p:txBody>
      </p:sp>
      <p:grpSp>
        <p:nvGrpSpPr>
          <p:cNvPr id="21" name="Group 20"/>
          <p:cNvGrpSpPr/>
          <p:nvPr/>
        </p:nvGrpSpPr>
        <p:grpSpPr>
          <a:xfrm>
            <a:off x="7507439" y="3366462"/>
            <a:ext cx="899933" cy="296502"/>
            <a:chOff x="-628470" y="2105862"/>
            <a:chExt cx="2571130" cy="847113"/>
          </a:xfrm>
        </p:grpSpPr>
        <p:sp>
          <p:nvSpPr>
            <p:cNvPr id="22" name="Rounded Rectangle 21"/>
            <p:cNvSpPr/>
            <p:nvPr/>
          </p:nvSpPr>
          <p:spPr>
            <a:xfrm>
              <a:off x="-628470" y="2105862"/>
              <a:ext cx="2571130" cy="847113"/>
            </a:xfrm>
            <a:prstGeom prst="roundRect">
              <a:avLst/>
            </a:prstGeom>
            <a:solidFill>
              <a:schemeClr val="accent3"/>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700" b="1" dirty="0" smtClean="0">
                  <a:solidFill>
                    <a:schemeClr val="tx1"/>
                  </a:solidFill>
                </a:rPr>
                <a:t>Container Engine</a:t>
              </a:r>
              <a:endParaRPr lang="en-US" sz="700" b="1" dirty="0">
                <a:solidFill>
                  <a:schemeClr val="tx1"/>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2968" y="2273077"/>
              <a:ext cx="493486" cy="408360"/>
            </a:xfrm>
            <a:prstGeom prst="rect">
              <a:avLst/>
            </a:prstGeom>
          </p:spPr>
        </p:pic>
      </p:grpSp>
    </p:spTree>
    <p:extLst>
      <p:ext uri="{BB962C8B-B14F-4D97-AF65-F5344CB8AC3E}">
        <p14:creationId xmlns:p14="http://schemas.microsoft.com/office/powerpoint/2010/main" val="3134908423"/>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Container Platforms Deconstructed</a:t>
            </a:r>
            <a:endParaRPr lang="en-US" dirty="0"/>
          </a:p>
        </p:txBody>
      </p:sp>
    </p:spTree>
    <p:extLst>
      <p:ext uri="{BB962C8B-B14F-4D97-AF65-F5344CB8AC3E}">
        <p14:creationId xmlns:p14="http://schemas.microsoft.com/office/powerpoint/2010/main" val="1735579254"/>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 Platform Adoption</a:t>
            </a:r>
            <a:endParaRPr lang="en-US" dirty="0"/>
          </a:p>
        </p:txBody>
      </p:sp>
      <p:sp>
        <p:nvSpPr>
          <p:cNvPr id="2" name="Rectangle 1"/>
          <p:cNvSpPr/>
          <p:nvPr/>
        </p:nvSpPr>
        <p:spPr>
          <a:xfrm>
            <a:off x="2562543" y="4519541"/>
            <a:ext cx="7645400" cy="307777"/>
          </a:xfrm>
          <a:prstGeom prst="rect">
            <a:avLst/>
          </a:prstGeom>
        </p:spPr>
        <p:txBody>
          <a:bodyPr wrap="square">
            <a:spAutoFit/>
          </a:bodyPr>
          <a:lstStyle/>
          <a:p>
            <a:r>
              <a:rPr lang="en-US" sz="700" dirty="0" err="1" smtClean="0"/>
              <a:t>Src</a:t>
            </a:r>
            <a:r>
              <a:rPr lang="en-US" sz="700" dirty="0" smtClean="0"/>
              <a:t>: </a:t>
            </a:r>
            <a:r>
              <a:rPr lang="en-US" sz="700" dirty="0" err="1" smtClean="0"/>
              <a:t>Portworx</a:t>
            </a:r>
            <a:r>
              <a:rPr lang="en-US" sz="700" dirty="0" smtClean="0"/>
              <a:t> </a:t>
            </a:r>
            <a:r>
              <a:rPr lang="en-US" sz="700" dirty="0"/>
              <a:t>Annual Container Adoption Survey </a:t>
            </a:r>
            <a:r>
              <a:rPr lang="en-US" sz="700" dirty="0" smtClean="0"/>
              <a:t>2017 , n=491 IT pros</a:t>
            </a:r>
          </a:p>
          <a:p>
            <a:r>
              <a:rPr lang="en-US" sz="700" dirty="0" smtClean="0"/>
              <a:t>https</a:t>
            </a:r>
            <a:r>
              <a:rPr lang="en-US" sz="700" dirty="0"/>
              <a:t>://portworx.com/wp-content/uploads/2017/04/Portworx_Annual_Container_Adoption_Survey_2017_Report.pdf</a:t>
            </a:r>
          </a:p>
        </p:txBody>
      </p:sp>
      <p:pic>
        <p:nvPicPr>
          <p:cNvPr id="5" name="Picture 4"/>
          <p:cNvPicPr>
            <a:picLocks noChangeAspect="1"/>
          </p:cNvPicPr>
          <p:nvPr/>
        </p:nvPicPr>
        <p:blipFill rotWithShape="1">
          <a:blip r:embed="rId3"/>
          <a:srcRect r="52641"/>
          <a:stretch/>
        </p:blipFill>
        <p:spPr>
          <a:xfrm>
            <a:off x="545164" y="830579"/>
            <a:ext cx="1923581" cy="3641515"/>
          </a:xfrm>
          <a:prstGeom prst="rect">
            <a:avLst/>
          </a:prstGeom>
        </p:spPr>
      </p:pic>
      <p:sp>
        <p:nvSpPr>
          <p:cNvPr id="4" name="Rounded Rectangle 3"/>
          <p:cNvSpPr/>
          <p:nvPr/>
        </p:nvSpPr>
        <p:spPr>
          <a:xfrm>
            <a:off x="462708" y="830579"/>
            <a:ext cx="2306198" cy="1075339"/>
          </a:xfrm>
          <a:prstGeom prst="roundRect">
            <a:avLst/>
          </a:prstGeom>
          <a:noFill/>
          <a:ln w="28575" cmpd="sng">
            <a:solidFill>
              <a:schemeClr val="accent4"/>
            </a:solidFill>
            <a:prstDash val="sysDo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799" y="2995319"/>
            <a:ext cx="941928" cy="128856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5305" y="2508436"/>
            <a:ext cx="1676771" cy="60922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372" y="2253890"/>
            <a:ext cx="1331253" cy="1141074"/>
          </a:xfrm>
          <a:prstGeom prst="rect">
            <a:avLst/>
          </a:prstGeom>
        </p:spPr>
      </p:pic>
      <p:sp>
        <p:nvSpPr>
          <p:cNvPr id="17" name="TextBox 16"/>
          <p:cNvSpPr txBox="1"/>
          <p:nvPr/>
        </p:nvSpPr>
        <p:spPr>
          <a:xfrm>
            <a:off x="3442592" y="852726"/>
            <a:ext cx="4982951" cy="1384995"/>
          </a:xfrm>
          <a:prstGeom prst="rect">
            <a:avLst/>
          </a:prstGeom>
          <a:noFill/>
        </p:spPr>
        <p:txBody>
          <a:bodyPr wrap="square" rtlCol="0">
            <a:spAutoFit/>
          </a:bodyPr>
          <a:lstStyle/>
          <a:p>
            <a:pPr algn="ctr">
              <a:spcBef>
                <a:spcPts val="0"/>
              </a:spcBef>
              <a:spcAft>
                <a:spcPts val="0"/>
              </a:spcAft>
              <a:buClr>
                <a:schemeClr val="bg1"/>
              </a:buClr>
            </a:pPr>
            <a:r>
              <a:rPr lang="en-US" sz="2800" dirty="0" smtClean="0">
                <a:solidFill>
                  <a:schemeClr val="bg1"/>
                </a:solidFill>
                <a:latin typeface="+mn-lt"/>
              </a:rPr>
              <a:t>We typically see 3 open source based container platforms on-premises</a:t>
            </a:r>
          </a:p>
        </p:txBody>
      </p:sp>
    </p:spTree>
    <p:extLst>
      <p:ext uri="{BB962C8B-B14F-4D97-AF65-F5344CB8AC3E}">
        <p14:creationId xmlns:p14="http://schemas.microsoft.com/office/powerpoint/2010/main" val="1244225523"/>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a:t>
            </a:r>
            <a:endParaRPr lang="en-US" dirty="0"/>
          </a:p>
        </p:txBody>
      </p:sp>
    </p:spTree>
    <p:extLst>
      <p:ext uri="{BB962C8B-B14F-4D97-AF65-F5344CB8AC3E}">
        <p14:creationId xmlns:p14="http://schemas.microsoft.com/office/powerpoint/2010/main" val="714283945"/>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 Platform Adoption</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30150171"/>
              </p:ext>
            </p:extLst>
          </p:nvPr>
        </p:nvGraphicFramePr>
        <p:xfrm>
          <a:off x="506589" y="1841725"/>
          <a:ext cx="8139700" cy="2847372"/>
        </p:xfrm>
        <a:graphic>
          <a:graphicData uri="http://schemas.openxmlformats.org/drawingml/2006/table">
            <a:tbl>
              <a:tblPr firstRow="1" bandRow="1">
                <a:tableStyleId>{5940675A-B579-460E-94D1-54222C63F5DA}</a:tableStyleId>
              </a:tblPr>
              <a:tblGrid>
                <a:gridCol w="645092"/>
                <a:gridCol w="1747777"/>
                <a:gridCol w="1533646"/>
                <a:gridCol w="2019782"/>
                <a:gridCol w="2193403"/>
              </a:tblGrid>
              <a:tr h="1491931">
                <a:tc>
                  <a:txBody>
                    <a:bodyPr/>
                    <a:lstStyle/>
                    <a:p>
                      <a:pPr algn="ctr">
                        <a:spcBef>
                          <a:spcPts val="0"/>
                        </a:spcBef>
                        <a:spcAft>
                          <a:spcPts val="0"/>
                        </a:spcAft>
                        <a:buClr>
                          <a:schemeClr val="bg1"/>
                        </a:buClr>
                      </a:pPr>
                      <a:r>
                        <a:rPr lang="en-US" sz="1700" b="1" dirty="0" smtClean="0">
                          <a:solidFill>
                            <a:schemeClr val="bg1"/>
                          </a:solidFill>
                          <a:latin typeface="+mn-lt"/>
                        </a:rPr>
                        <a:t>Commercial</a:t>
                      </a:r>
                    </a:p>
                    <a:p>
                      <a:pPr algn="ctr">
                        <a:spcBef>
                          <a:spcPts val="0"/>
                        </a:spcBef>
                        <a:spcAft>
                          <a:spcPts val="0"/>
                        </a:spcAft>
                        <a:buClr>
                          <a:schemeClr val="bg1"/>
                        </a:buClr>
                      </a:pPr>
                      <a:r>
                        <a:rPr lang="en-US" sz="1700" b="1" dirty="0" smtClean="0">
                          <a:solidFill>
                            <a:schemeClr val="bg1"/>
                          </a:solidFill>
                          <a:latin typeface="+mn-lt"/>
                        </a:rPr>
                        <a:t> Platform</a:t>
                      </a:r>
                    </a:p>
                  </a:txBody>
                  <a:tcPr marL="107571" marR="107571" marT="53786" marB="53786" vert="vert270"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r>
              <a:tr h="1355441">
                <a:tc>
                  <a:txBody>
                    <a:bodyPr/>
                    <a:lstStyle/>
                    <a:p>
                      <a:pPr algn="ctr">
                        <a:spcBef>
                          <a:spcPts val="0"/>
                        </a:spcBef>
                        <a:spcAft>
                          <a:spcPts val="0"/>
                        </a:spcAft>
                        <a:buClr>
                          <a:schemeClr val="bg1"/>
                        </a:buClr>
                      </a:pPr>
                      <a:r>
                        <a:rPr lang="en-US" sz="1700" b="1" dirty="0" smtClean="0">
                          <a:solidFill>
                            <a:schemeClr val="bg1"/>
                          </a:solidFill>
                          <a:latin typeface="+mn-lt"/>
                        </a:rPr>
                        <a:t>OSS</a:t>
                      </a:r>
                    </a:p>
                    <a:p>
                      <a:pPr algn="ctr">
                        <a:spcBef>
                          <a:spcPts val="0"/>
                        </a:spcBef>
                        <a:spcAft>
                          <a:spcPts val="0"/>
                        </a:spcAft>
                        <a:buClr>
                          <a:schemeClr val="bg1"/>
                        </a:buClr>
                      </a:pPr>
                      <a:r>
                        <a:rPr lang="en-US" sz="1700" b="1" dirty="0" smtClean="0">
                          <a:solidFill>
                            <a:schemeClr val="bg1"/>
                          </a:solidFill>
                          <a:latin typeface="+mn-lt"/>
                        </a:rPr>
                        <a:t>Platform</a:t>
                      </a:r>
                    </a:p>
                  </a:txBody>
                  <a:tcPr marL="107571" marR="107571" marT="53786" marB="53786" vert="vert270"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r>
            </a:tbl>
          </a:graphicData>
        </a:graphic>
      </p:graphicFrame>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958" y="3478823"/>
            <a:ext cx="764782" cy="104622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86" y="2361910"/>
            <a:ext cx="1874047" cy="687152"/>
          </a:xfrm>
          <a:prstGeom prst="rect">
            <a:avLst/>
          </a:prstGeom>
        </p:spPr>
      </p:pic>
      <p:pic>
        <p:nvPicPr>
          <p:cNvPr id="18" name="Picture 17">
            <a:extLst>
              <a:ext uri="{FF2B5EF4-FFF2-40B4-BE49-F238E27FC236}">
                <a16:creationId xmlns="" xmlns:a16="http://schemas.microsoft.com/office/drawing/2014/main" id="{DEA5DBEA-3C19-4B6A-91F8-1EC30818DF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848" y="1962069"/>
            <a:ext cx="1021003" cy="1224183"/>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2692" y="3734951"/>
            <a:ext cx="1469637" cy="533968"/>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4197" y="3509659"/>
            <a:ext cx="1093809" cy="937550"/>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5538" y="2422496"/>
            <a:ext cx="1584473" cy="407693"/>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4779" y="3928069"/>
            <a:ext cx="1902801" cy="251904"/>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9168" y="2294357"/>
            <a:ext cx="1454024" cy="961532"/>
          </a:xfrm>
          <a:prstGeom prst="rect">
            <a:avLst/>
          </a:prstGeom>
        </p:spPr>
      </p:pic>
      <p:sp>
        <p:nvSpPr>
          <p:cNvPr id="25" name="TextBox 24"/>
          <p:cNvSpPr txBox="1"/>
          <p:nvPr/>
        </p:nvSpPr>
        <p:spPr>
          <a:xfrm>
            <a:off x="506589" y="747869"/>
            <a:ext cx="8340428" cy="954107"/>
          </a:xfrm>
          <a:prstGeom prst="rect">
            <a:avLst/>
          </a:prstGeom>
          <a:noFill/>
        </p:spPr>
        <p:txBody>
          <a:bodyPr wrap="square" rtlCol="0">
            <a:spAutoFit/>
          </a:bodyPr>
          <a:lstStyle/>
          <a:p>
            <a:pPr>
              <a:spcBef>
                <a:spcPts val="0"/>
              </a:spcBef>
              <a:spcAft>
                <a:spcPts val="0"/>
              </a:spcAft>
              <a:buClr>
                <a:schemeClr val="bg1"/>
              </a:buClr>
            </a:pPr>
            <a:r>
              <a:rPr lang="en-US" sz="2800" dirty="0" smtClean="0">
                <a:solidFill>
                  <a:schemeClr val="bg1"/>
                </a:solidFill>
                <a:latin typeface="+mn-lt"/>
              </a:rPr>
              <a:t>We also see the commercial platforms based on OSS platforms</a:t>
            </a:r>
          </a:p>
        </p:txBody>
      </p:sp>
    </p:spTree>
    <p:extLst>
      <p:ext uri="{BB962C8B-B14F-4D97-AF65-F5344CB8AC3E}">
        <p14:creationId xmlns:p14="http://schemas.microsoft.com/office/powerpoint/2010/main" val="2951278002"/>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dirty="0" smtClean="0"/>
              <a:t>Platforms vs Orchestrators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730847097"/>
              </p:ext>
            </p:extLst>
          </p:nvPr>
        </p:nvGraphicFramePr>
        <p:xfrm>
          <a:off x="506589" y="1570178"/>
          <a:ext cx="5946297" cy="2847372"/>
        </p:xfrm>
        <a:graphic>
          <a:graphicData uri="http://schemas.openxmlformats.org/drawingml/2006/table">
            <a:tbl>
              <a:tblPr firstRow="1" bandRow="1">
                <a:tableStyleId>{5940675A-B579-460E-94D1-54222C63F5DA}</a:tableStyleId>
              </a:tblPr>
              <a:tblGrid>
                <a:gridCol w="645092"/>
                <a:gridCol w="1747777"/>
                <a:gridCol w="1533646"/>
                <a:gridCol w="2019782"/>
              </a:tblGrid>
              <a:tr h="1491931">
                <a:tc>
                  <a:txBody>
                    <a:bodyPr/>
                    <a:lstStyle/>
                    <a:p>
                      <a:pPr algn="ctr">
                        <a:spcBef>
                          <a:spcPts val="0"/>
                        </a:spcBef>
                        <a:spcAft>
                          <a:spcPts val="0"/>
                        </a:spcAft>
                        <a:buClr>
                          <a:schemeClr val="bg1"/>
                        </a:buClr>
                      </a:pPr>
                      <a:r>
                        <a:rPr lang="en-US" sz="1700" b="1" dirty="0" smtClean="0">
                          <a:solidFill>
                            <a:schemeClr val="bg1"/>
                          </a:solidFill>
                          <a:latin typeface="+mn-lt"/>
                        </a:rPr>
                        <a:t>Commercial</a:t>
                      </a:r>
                    </a:p>
                    <a:p>
                      <a:pPr algn="ctr">
                        <a:spcBef>
                          <a:spcPts val="0"/>
                        </a:spcBef>
                        <a:spcAft>
                          <a:spcPts val="0"/>
                        </a:spcAft>
                        <a:buClr>
                          <a:schemeClr val="bg1"/>
                        </a:buClr>
                      </a:pPr>
                      <a:r>
                        <a:rPr lang="en-US" sz="1700" b="1" dirty="0" smtClean="0">
                          <a:solidFill>
                            <a:schemeClr val="bg1"/>
                          </a:solidFill>
                          <a:latin typeface="+mn-lt"/>
                        </a:rPr>
                        <a:t> Platform</a:t>
                      </a:r>
                    </a:p>
                  </a:txBody>
                  <a:tcPr marL="107571" marR="107571" marT="53786" marB="53786" vert="vert270"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r>
              <a:tr h="1355441">
                <a:tc>
                  <a:txBody>
                    <a:bodyPr/>
                    <a:lstStyle/>
                    <a:p>
                      <a:pPr algn="ctr">
                        <a:spcBef>
                          <a:spcPts val="0"/>
                        </a:spcBef>
                        <a:spcAft>
                          <a:spcPts val="0"/>
                        </a:spcAft>
                        <a:buClr>
                          <a:schemeClr val="bg1"/>
                        </a:buClr>
                      </a:pPr>
                      <a:r>
                        <a:rPr lang="en-US" sz="1700" b="1" dirty="0" smtClean="0">
                          <a:solidFill>
                            <a:schemeClr val="bg1"/>
                          </a:solidFill>
                          <a:latin typeface="+mn-lt"/>
                        </a:rPr>
                        <a:t>OSS</a:t>
                      </a:r>
                    </a:p>
                    <a:p>
                      <a:pPr algn="ctr">
                        <a:spcBef>
                          <a:spcPts val="0"/>
                        </a:spcBef>
                        <a:spcAft>
                          <a:spcPts val="0"/>
                        </a:spcAft>
                        <a:buClr>
                          <a:schemeClr val="bg1"/>
                        </a:buClr>
                      </a:pPr>
                      <a:r>
                        <a:rPr lang="en-US" sz="1700" b="1" dirty="0" smtClean="0">
                          <a:solidFill>
                            <a:schemeClr val="bg1"/>
                          </a:solidFill>
                          <a:latin typeface="+mn-lt"/>
                        </a:rPr>
                        <a:t>Platform</a:t>
                      </a:r>
                    </a:p>
                  </a:txBody>
                  <a:tcPr marL="107571" marR="107571" marT="53786" marB="53786" vert="vert270"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c>
                  <a:txBody>
                    <a:bodyPr/>
                    <a:lstStyle/>
                    <a:p>
                      <a:endParaRPr lang="en-US" sz="1700" dirty="0"/>
                    </a:p>
                  </a:txBody>
                  <a:tcPr marL="107571" marR="107571" marT="53786" marB="53786" anchor="ctr"/>
                </a:tc>
              </a:tr>
            </a:tbl>
          </a:graphicData>
        </a:graphic>
      </p:graphicFrame>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958" y="3207276"/>
            <a:ext cx="764782" cy="104622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86" y="2090363"/>
            <a:ext cx="1874047" cy="687152"/>
          </a:xfrm>
          <a:prstGeom prst="rect">
            <a:avLst/>
          </a:prstGeom>
        </p:spPr>
      </p:pic>
      <p:pic>
        <p:nvPicPr>
          <p:cNvPr id="18" name="Picture 17">
            <a:extLst>
              <a:ext uri="{FF2B5EF4-FFF2-40B4-BE49-F238E27FC236}">
                <a16:creationId xmlns="" xmlns:a16="http://schemas.microsoft.com/office/drawing/2014/main" id="{DEA5DBEA-3C19-4B6A-91F8-1EC30818DF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848" y="1690522"/>
            <a:ext cx="1021003" cy="1224183"/>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2692" y="3463404"/>
            <a:ext cx="1469637" cy="533968"/>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4197" y="3238112"/>
            <a:ext cx="1093809" cy="937550"/>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5538" y="2150949"/>
            <a:ext cx="1584473" cy="407693"/>
          </a:xfrm>
          <a:prstGeom prst="rect">
            <a:avLst/>
          </a:prstGeom>
        </p:spPr>
      </p:pic>
      <p:sp>
        <p:nvSpPr>
          <p:cNvPr id="25" name="TextBox 24"/>
          <p:cNvSpPr txBox="1"/>
          <p:nvPr/>
        </p:nvSpPr>
        <p:spPr>
          <a:xfrm>
            <a:off x="223089" y="666287"/>
            <a:ext cx="8828559" cy="830997"/>
          </a:xfrm>
          <a:prstGeom prst="rect">
            <a:avLst/>
          </a:prstGeom>
          <a:noFill/>
        </p:spPr>
        <p:txBody>
          <a:bodyPr wrap="square" rtlCol="0">
            <a:spAutoFit/>
          </a:bodyPr>
          <a:lstStyle/>
          <a:p>
            <a:pPr>
              <a:spcBef>
                <a:spcPts val="0"/>
              </a:spcBef>
            </a:pPr>
            <a:r>
              <a:rPr lang="en-US" sz="1600" dirty="0"/>
              <a:t>Industry generally refers </a:t>
            </a:r>
            <a:r>
              <a:rPr lang="en-US" sz="1600" dirty="0" smtClean="0"/>
              <a:t>to the OSS as </a:t>
            </a:r>
            <a:r>
              <a:rPr lang="en-US" sz="1600" b="1" dirty="0" smtClean="0"/>
              <a:t>CONTAINER ORCHESTRATORS or COs</a:t>
            </a:r>
            <a:endParaRPr lang="en-US" sz="1600" b="1" dirty="0"/>
          </a:p>
          <a:p>
            <a:pPr>
              <a:spcBef>
                <a:spcPts val="0"/>
              </a:spcBef>
            </a:pPr>
            <a:r>
              <a:rPr lang="en-US" sz="1600" b="1" dirty="0" smtClean="0"/>
              <a:t>However</a:t>
            </a:r>
            <a:r>
              <a:rPr lang="en-US" sz="1600" dirty="0" smtClean="0"/>
              <a:t> ….they are becoming more platform-like with advanced features beyond orchestration</a:t>
            </a:r>
          </a:p>
          <a:p>
            <a:pPr>
              <a:spcBef>
                <a:spcPts val="0"/>
              </a:spcBef>
            </a:pPr>
            <a:r>
              <a:rPr lang="en-US" sz="1600" dirty="0" smtClean="0"/>
              <a:t>… we will refer to these as </a:t>
            </a:r>
            <a:r>
              <a:rPr lang="en-US" sz="1600" b="1" dirty="0" smtClean="0"/>
              <a:t>PLATFORMS</a:t>
            </a:r>
            <a:r>
              <a:rPr lang="en-US" sz="1600" dirty="0" smtClean="0"/>
              <a:t> and </a:t>
            </a:r>
            <a:r>
              <a:rPr lang="en-US" sz="1600" dirty="0"/>
              <a:t>differentiate btw </a:t>
            </a:r>
            <a:r>
              <a:rPr lang="en-US" sz="1600" dirty="0" smtClean="0"/>
              <a:t>commercial and OSS</a:t>
            </a:r>
          </a:p>
        </p:txBody>
      </p:sp>
      <p:sp>
        <p:nvSpPr>
          <p:cNvPr id="2" name="Rectangle 1"/>
          <p:cNvSpPr/>
          <p:nvPr/>
        </p:nvSpPr>
        <p:spPr>
          <a:xfrm>
            <a:off x="6653661" y="2578365"/>
            <a:ext cx="2124175" cy="830997"/>
          </a:xfrm>
          <a:prstGeom prst="rect">
            <a:avLst/>
          </a:prstGeom>
        </p:spPr>
        <p:txBody>
          <a:bodyPr wrap="square">
            <a:spAutoFit/>
          </a:bodyPr>
          <a:lstStyle/>
          <a:p>
            <a:pPr>
              <a:spcBef>
                <a:spcPts val="0"/>
              </a:spcBef>
            </a:pPr>
            <a:r>
              <a:rPr lang="en-US" sz="1600" b="1" dirty="0" smtClean="0"/>
              <a:t>Disclaimer: Pivotal </a:t>
            </a:r>
            <a:r>
              <a:rPr lang="en-US" sz="1600" b="1" dirty="0"/>
              <a:t>does not see these as platforms. </a:t>
            </a:r>
          </a:p>
        </p:txBody>
      </p:sp>
    </p:spTree>
    <p:extLst>
      <p:ext uri="{BB962C8B-B14F-4D97-AF65-F5344CB8AC3E}">
        <p14:creationId xmlns:p14="http://schemas.microsoft.com/office/powerpoint/2010/main" val="811093760"/>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4" y="47726"/>
            <a:ext cx="1984044" cy="866366"/>
          </a:xfrm>
          <a:prstGeom prst="rect">
            <a:avLst/>
          </a:prstGeom>
        </p:spPr>
      </p:pic>
      <p:sp>
        <p:nvSpPr>
          <p:cNvPr id="2" name="Rectangle 1">
            <a:extLst>
              <a:ext uri="{FF2B5EF4-FFF2-40B4-BE49-F238E27FC236}">
                <a16:creationId xmlns="" xmlns:a16="http://schemas.microsoft.com/office/drawing/2014/main" id="{3522BD49-9839-4155-8F94-EF18CFCBC99D}"/>
              </a:ext>
            </a:extLst>
          </p:cNvPr>
          <p:cNvSpPr/>
          <p:nvPr/>
        </p:nvSpPr>
        <p:spPr>
          <a:xfrm>
            <a:off x="512539" y="864216"/>
            <a:ext cx="8343286" cy="2949525"/>
          </a:xfrm>
          <a:prstGeom prst="rect">
            <a:avLst/>
          </a:prstGeom>
        </p:spPr>
        <p:txBody>
          <a:bodyPr wrap="square">
            <a:spAutoFit/>
          </a:bodyPr>
          <a:lstStyle/>
          <a:p>
            <a:pPr marL="342900" indent="-342900">
              <a:lnSpc>
                <a:spcPct val="150000"/>
              </a:lnSpc>
              <a:buFont typeface="+mj-lt"/>
              <a:buAutoNum type="arabicPeriod"/>
            </a:pPr>
            <a:r>
              <a:rPr lang="en-US" sz="1800" dirty="0"/>
              <a:t>Referred to as “K8S” (8 </a:t>
            </a:r>
            <a:r>
              <a:rPr lang="en-US" sz="1800" dirty="0" smtClean="0"/>
              <a:t>letters </a:t>
            </a:r>
            <a:r>
              <a:rPr lang="en-US" sz="1800" dirty="0"/>
              <a:t>btw K &amp; s)</a:t>
            </a:r>
          </a:p>
          <a:p>
            <a:pPr marL="342900" indent="-342900">
              <a:lnSpc>
                <a:spcPct val="150000"/>
              </a:lnSpc>
              <a:buFont typeface="+mj-lt"/>
              <a:buAutoNum type="arabicPeriod"/>
            </a:pPr>
            <a:r>
              <a:rPr lang="en-US" sz="1800" dirty="0" smtClean="0"/>
              <a:t>Developed by Google’s engineers based on theirs own platforms Borg </a:t>
            </a:r>
            <a:r>
              <a:rPr lang="en-US" sz="1800" dirty="0"/>
              <a:t>&amp; </a:t>
            </a:r>
            <a:r>
              <a:rPr lang="en-US" sz="1800" dirty="0" smtClean="0"/>
              <a:t>Omega</a:t>
            </a:r>
          </a:p>
          <a:p>
            <a:pPr marL="342900" indent="-342900">
              <a:lnSpc>
                <a:spcPct val="150000"/>
              </a:lnSpc>
              <a:buFont typeface="+mj-lt"/>
              <a:buAutoNum type="arabicPeriod"/>
            </a:pPr>
            <a:r>
              <a:rPr lang="en-US" sz="1800" dirty="0" smtClean="0"/>
              <a:t>Cloud </a:t>
            </a:r>
            <a:r>
              <a:rPr lang="en-US" sz="1800" dirty="0"/>
              <a:t>Native Compute Foundation</a:t>
            </a:r>
          </a:p>
          <a:p>
            <a:pPr marL="342900" indent="-342900">
              <a:lnSpc>
                <a:spcPct val="150000"/>
              </a:lnSpc>
              <a:buFont typeface="+mj-lt"/>
              <a:buAutoNum type="arabicPeriod"/>
            </a:pPr>
            <a:r>
              <a:rPr lang="en-US" sz="1800" dirty="0" smtClean="0"/>
              <a:t>Best momentum and largest community </a:t>
            </a:r>
          </a:p>
          <a:p>
            <a:pPr marL="342900" indent="-342900">
              <a:lnSpc>
                <a:spcPct val="150000"/>
              </a:lnSpc>
              <a:buFont typeface="+mj-lt"/>
              <a:buAutoNum type="arabicPeriod"/>
            </a:pPr>
            <a:r>
              <a:rPr lang="en-US" sz="1800" dirty="0" smtClean="0"/>
              <a:t>Most modular and also most complex to learn</a:t>
            </a:r>
          </a:p>
          <a:p>
            <a:pPr marL="342900" indent="-342900">
              <a:lnSpc>
                <a:spcPct val="150000"/>
              </a:lnSpc>
              <a:buFont typeface="+mj-lt"/>
              <a:buAutoNum type="arabicPeriod"/>
            </a:pPr>
            <a:endParaRPr lang="en-US" sz="1800" dirty="0" smtClean="0"/>
          </a:p>
        </p:txBody>
      </p:sp>
      <p:sp>
        <p:nvSpPr>
          <p:cNvPr id="3" name="TextBox 2"/>
          <p:cNvSpPr txBox="1"/>
          <p:nvPr/>
        </p:nvSpPr>
        <p:spPr>
          <a:xfrm>
            <a:off x="6091364" y="149629"/>
            <a:ext cx="2764461" cy="1077218"/>
          </a:xfrm>
          <a:prstGeom prst="rect">
            <a:avLst/>
          </a:prstGeom>
          <a:noFill/>
        </p:spPr>
        <p:txBody>
          <a:bodyPr wrap="square" rtlCol="0">
            <a:spAutoFit/>
          </a:bodyPr>
          <a:lstStyle/>
          <a:p>
            <a:pPr algn="r">
              <a:spcBef>
                <a:spcPts val="0"/>
              </a:spcBef>
              <a:spcAft>
                <a:spcPts val="0"/>
              </a:spcAft>
              <a:buClr>
                <a:schemeClr val="bg1"/>
              </a:buClr>
            </a:pPr>
            <a:r>
              <a:rPr lang="en-US" sz="3200" dirty="0" smtClean="0">
                <a:solidFill>
                  <a:schemeClr val="bg1"/>
                </a:solidFill>
                <a:latin typeface="+mn-lt"/>
              </a:rPr>
              <a:t>Top 5 Things to Know</a:t>
            </a:r>
          </a:p>
        </p:txBody>
      </p:sp>
      <p:graphicFrame>
        <p:nvGraphicFramePr>
          <p:cNvPr id="4" name="Table 3"/>
          <p:cNvGraphicFramePr>
            <a:graphicFrameLocks noGrp="1"/>
          </p:cNvGraphicFramePr>
          <p:nvPr>
            <p:extLst>
              <p:ext uri="{D42A27DB-BD31-4B8C-83A1-F6EECF244321}">
                <p14:modId xmlns:p14="http://schemas.microsoft.com/office/powerpoint/2010/main" val="2581465946"/>
              </p:ext>
            </p:extLst>
          </p:nvPr>
        </p:nvGraphicFramePr>
        <p:xfrm>
          <a:off x="1324494" y="3584710"/>
          <a:ext cx="6561513" cy="1085066"/>
        </p:xfrm>
        <a:graphic>
          <a:graphicData uri="http://schemas.openxmlformats.org/drawingml/2006/table">
            <a:tbl>
              <a:tblPr firstRow="1" bandRow="1">
                <a:tableStyleId>{5940675A-B579-460E-94D1-54222C63F5DA}</a:tableStyleId>
              </a:tblPr>
              <a:tblGrid>
                <a:gridCol w="3060317"/>
                <a:gridCol w="3501196"/>
              </a:tblGrid>
              <a:tr h="353546">
                <a:tc>
                  <a:txBody>
                    <a:bodyPr/>
                    <a:lstStyle/>
                    <a:p>
                      <a:r>
                        <a:rPr lang="en-US" sz="1400" b="1" dirty="0" smtClean="0"/>
                        <a:t>Notable Users</a:t>
                      </a:r>
                      <a:endParaRPr lang="en-US" sz="1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Birth</a:t>
                      </a:r>
                      <a:r>
                        <a:rPr lang="en-US" sz="1400" b="1" baseline="0" dirty="0" smtClean="0"/>
                        <a:t> Days</a:t>
                      </a:r>
                      <a:endParaRPr lang="en-US" sz="1400" b="1" dirty="0" smtClean="0"/>
                    </a:p>
                  </a:txBody>
                  <a:tcPr anchor="ctr"/>
                </a:tc>
              </a:tr>
              <a:tr h="626681">
                <a:tc>
                  <a:txBody>
                    <a:bodyPr/>
                    <a:lstStyle/>
                    <a:p>
                      <a:pPr marL="285750" indent="-285750">
                        <a:buFont typeface="Arial" panose="020B0604020202020204" pitchFamily="34" charset="0"/>
                        <a:buChar char="•"/>
                      </a:pPr>
                      <a:r>
                        <a:rPr lang="en-US" sz="1400" dirty="0" smtClean="0"/>
                        <a:t>Ancestry.com</a:t>
                      </a:r>
                    </a:p>
                    <a:p>
                      <a:pPr marL="285750" indent="-285750">
                        <a:buFont typeface="Arial" panose="020B0604020202020204" pitchFamily="34" charset="0"/>
                        <a:buChar char="•"/>
                      </a:pPr>
                      <a:r>
                        <a:rPr lang="en-US" sz="1400" dirty="0" err="1" smtClean="0"/>
                        <a:t>Pokemon</a:t>
                      </a:r>
                      <a:r>
                        <a:rPr lang="en-US" sz="1400" dirty="0" smtClean="0"/>
                        <a:t> GO</a:t>
                      </a:r>
                    </a:p>
                    <a:p>
                      <a:pPr marL="285750" indent="-285750">
                        <a:buFont typeface="Arial" panose="020B0604020202020204" pitchFamily="34" charset="0"/>
                        <a:buChar char="•"/>
                      </a:pPr>
                      <a:r>
                        <a:rPr lang="en-US" sz="1400" dirty="0" smtClean="0"/>
                        <a:t>Concur</a:t>
                      </a:r>
                    </a:p>
                  </a:txBody>
                  <a:tcPr anchor="ctr"/>
                </a:tc>
                <a:tc>
                  <a:txBody>
                    <a:bodyPr/>
                    <a:lstStyle/>
                    <a:p>
                      <a:r>
                        <a:rPr lang="en-US" sz="1400" dirty="0" smtClean="0"/>
                        <a:t>Alpha – 2014</a:t>
                      </a:r>
                    </a:p>
                    <a:p>
                      <a:r>
                        <a:rPr lang="en-US" sz="1400" dirty="0" smtClean="0"/>
                        <a:t>1.0 - 2015</a:t>
                      </a:r>
                      <a:endParaRPr lang="en-US" sz="1400" dirty="0"/>
                    </a:p>
                  </a:txBody>
                  <a:tcPr anchor="ctr"/>
                </a:tc>
              </a:tr>
            </a:tbl>
          </a:graphicData>
        </a:graphic>
      </p:graphicFrame>
    </p:spTree>
    <p:extLst>
      <p:ext uri="{BB962C8B-B14F-4D97-AF65-F5344CB8AC3E}">
        <p14:creationId xmlns:p14="http://schemas.microsoft.com/office/powerpoint/2010/main" val="1390599688"/>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181" y="328815"/>
            <a:ext cx="1468233" cy="533458"/>
          </a:xfrm>
          <a:prstGeom prst="rect">
            <a:avLst/>
          </a:prstGeom>
        </p:spPr>
      </p:pic>
      <p:sp>
        <p:nvSpPr>
          <p:cNvPr id="4" name="Rectangle 3">
            <a:extLst>
              <a:ext uri="{FF2B5EF4-FFF2-40B4-BE49-F238E27FC236}">
                <a16:creationId xmlns="" xmlns:a16="http://schemas.microsoft.com/office/drawing/2014/main" id="{C9E87E0F-55FC-4123-957B-C7F2D0EDF643}"/>
              </a:ext>
            </a:extLst>
          </p:cNvPr>
          <p:cNvSpPr/>
          <p:nvPr/>
        </p:nvSpPr>
        <p:spPr>
          <a:xfrm>
            <a:off x="441181" y="1090438"/>
            <a:ext cx="8510344" cy="2585323"/>
          </a:xfrm>
          <a:prstGeom prst="rect">
            <a:avLst/>
          </a:prstGeom>
        </p:spPr>
        <p:txBody>
          <a:bodyPr wrap="square">
            <a:spAutoFit/>
          </a:bodyPr>
          <a:lstStyle/>
          <a:p>
            <a:pPr marL="457200" indent="-457200">
              <a:lnSpc>
                <a:spcPct val="150000"/>
              </a:lnSpc>
              <a:buFont typeface="+mj-lt"/>
              <a:buAutoNum type="arabicPeriod"/>
            </a:pPr>
            <a:r>
              <a:rPr lang="en-US" sz="1800" dirty="0" smtClean="0"/>
              <a:t>Commercial support by Mesosphere </a:t>
            </a:r>
            <a:r>
              <a:rPr lang="en-US" sz="1800" dirty="0"/>
              <a:t>(DC/OS</a:t>
            </a:r>
            <a:r>
              <a:rPr lang="en-US" sz="1800" dirty="0" smtClean="0"/>
              <a:t>) based </a:t>
            </a:r>
          </a:p>
          <a:p>
            <a:pPr marL="457200" indent="-457200">
              <a:lnSpc>
                <a:spcPct val="150000"/>
              </a:lnSpc>
              <a:buFont typeface="+mj-lt"/>
              <a:buAutoNum type="arabicPeriod"/>
            </a:pPr>
            <a:r>
              <a:rPr lang="en-US" sz="1800" dirty="0" smtClean="0"/>
              <a:t>Started </a:t>
            </a:r>
            <a:r>
              <a:rPr lang="en-US" sz="1800" dirty="0"/>
              <a:t>as a UC Berkeley research project</a:t>
            </a:r>
          </a:p>
          <a:p>
            <a:pPr marL="457200" indent="-457200">
              <a:lnSpc>
                <a:spcPct val="150000"/>
              </a:lnSpc>
              <a:buFont typeface="+mj-lt"/>
              <a:buAutoNum type="arabicPeriod"/>
            </a:pPr>
            <a:r>
              <a:rPr lang="en-US" sz="1800" dirty="0" smtClean="0"/>
              <a:t>The </a:t>
            </a:r>
            <a:r>
              <a:rPr lang="en-US" sz="1800" dirty="0"/>
              <a:t>Apache Foundation</a:t>
            </a:r>
          </a:p>
          <a:p>
            <a:pPr marL="457200" indent="-457200">
              <a:lnSpc>
                <a:spcPct val="150000"/>
              </a:lnSpc>
              <a:buFont typeface="+mj-lt"/>
              <a:buAutoNum type="arabicPeriod"/>
            </a:pPr>
            <a:r>
              <a:rPr lang="en-US" sz="1800" dirty="0" smtClean="0"/>
              <a:t>Two-level </a:t>
            </a:r>
            <a:r>
              <a:rPr lang="en-US" sz="1800" dirty="0"/>
              <a:t>scheduler </a:t>
            </a:r>
            <a:r>
              <a:rPr lang="en-US" sz="1800" dirty="0" smtClean="0"/>
              <a:t>allows for containers and </a:t>
            </a:r>
            <a:r>
              <a:rPr lang="en-US" sz="1800" dirty="0" err="1" smtClean="0"/>
              <a:t>and</a:t>
            </a:r>
            <a:r>
              <a:rPr lang="en-US" sz="1800" dirty="0" smtClean="0"/>
              <a:t> data frameworks i.e. (Spark, Cassandra, Kafka)</a:t>
            </a:r>
            <a:endParaRPr lang="en-US" sz="1800" dirty="0"/>
          </a:p>
          <a:p>
            <a:pPr marL="457200" indent="-457200">
              <a:lnSpc>
                <a:spcPct val="150000"/>
              </a:lnSpc>
              <a:buFont typeface="+mj-lt"/>
              <a:buAutoNum type="arabicPeriod"/>
            </a:pPr>
            <a:r>
              <a:rPr lang="en-US" sz="1800" dirty="0" smtClean="0"/>
              <a:t>Oldest and most proven at scale (</a:t>
            </a:r>
            <a:r>
              <a:rPr lang="en-US" sz="1800" dirty="0"/>
              <a:t>Twitter, Uber, Apple, </a:t>
            </a:r>
            <a:r>
              <a:rPr lang="en-US" sz="1800" dirty="0" err="1"/>
              <a:t>NetFlix</a:t>
            </a:r>
            <a:r>
              <a:rPr lang="en-US" sz="1800" dirty="0" smtClean="0"/>
              <a:t>)</a:t>
            </a:r>
            <a:endParaRPr lang="en-US" sz="1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064" y="298177"/>
            <a:ext cx="1633303" cy="598878"/>
          </a:xfrm>
          <a:prstGeom prst="rect">
            <a:avLst/>
          </a:prstGeom>
        </p:spPr>
      </p:pic>
      <p:sp>
        <p:nvSpPr>
          <p:cNvPr id="5" name="TextBox 4"/>
          <p:cNvSpPr txBox="1"/>
          <p:nvPr/>
        </p:nvSpPr>
        <p:spPr>
          <a:xfrm>
            <a:off x="6091364" y="149629"/>
            <a:ext cx="2764461" cy="1077218"/>
          </a:xfrm>
          <a:prstGeom prst="rect">
            <a:avLst/>
          </a:prstGeom>
          <a:noFill/>
        </p:spPr>
        <p:txBody>
          <a:bodyPr wrap="square" rtlCol="0">
            <a:spAutoFit/>
          </a:bodyPr>
          <a:lstStyle/>
          <a:p>
            <a:pPr algn="r">
              <a:spcBef>
                <a:spcPts val="0"/>
              </a:spcBef>
              <a:spcAft>
                <a:spcPts val="0"/>
              </a:spcAft>
              <a:buClr>
                <a:schemeClr val="bg1"/>
              </a:buClr>
            </a:pPr>
            <a:r>
              <a:rPr lang="en-US" sz="3200" dirty="0" smtClean="0">
                <a:solidFill>
                  <a:schemeClr val="bg1"/>
                </a:solidFill>
                <a:latin typeface="+mn-lt"/>
              </a:rPr>
              <a:t>Top 5 Things to Know</a:t>
            </a:r>
          </a:p>
        </p:txBody>
      </p:sp>
      <p:graphicFrame>
        <p:nvGraphicFramePr>
          <p:cNvPr id="6" name="Table 5"/>
          <p:cNvGraphicFramePr>
            <a:graphicFrameLocks noGrp="1"/>
          </p:cNvGraphicFramePr>
          <p:nvPr>
            <p:extLst>
              <p:ext uri="{D42A27DB-BD31-4B8C-83A1-F6EECF244321}">
                <p14:modId xmlns:p14="http://schemas.microsoft.com/office/powerpoint/2010/main" val="184229105"/>
              </p:ext>
            </p:extLst>
          </p:nvPr>
        </p:nvGraphicFramePr>
        <p:xfrm>
          <a:off x="1417892" y="3710543"/>
          <a:ext cx="6561513" cy="1085066"/>
        </p:xfrm>
        <a:graphic>
          <a:graphicData uri="http://schemas.openxmlformats.org/drawingml/2006/table">
            <a:tbl>
              <a:tblPr firstRow="1" bandRow="1">
                <a:tableStyleId>{5940675A-B579-460E-94D1-54222C63F5DA}</a:tableStyleId>
              </a:tblPr>
              <a:tblGrid>
                <a:gridCol w="3060317"/>
                <a:gridCol w="3501196"/>
              </a:tblGrid>
              <a:tr h="353546">
                <a:tc>
                  <a:txBody>
                    <a:bodyPr/>
                    <a:lstStyle/>
                    <a:p>
                      <a:r>
                        <a:rPr lang="en-US" sz="1400" b="1" dirty="0" smtClean="0"/>
                        <a:t>Notable Users</a:t>
                      </a:r>
                      <a:endParaRPr lang="en-US" sz="1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Birth</a:t>
                      </a:r>
                      <a:r>
                        <a:rPr lang="en-US" sz="1400" b="1" baseline="0" dirty="0" smtClean="0"/>
                        <a:t> Days</a:t>
                      </a:r>
                      <a:endParaRPr lang="en-US" sz="1400" b="1" dirty="0" smtClean="0"/>
                    </a:p>
                  </a:txBody>
                  <a:tcPr anchor="ctr"/>
                </a:tc>
              </a:tr>
              <a:tr h="626681">
                <a:tc>
                  <a:txBody>
                    <a:bodyPr/>
                    <a:lstStyle/>
                    <a:p>
                      <a:pPr marL="285750" indent="-285750" algn="l">
                        <a:buFont typeface="Arial" panose="020B0604020202020204" pitchFamily="34" charset="0"/>
                        <a:buChar char="•"/>
                      </a:pPr>
                      <a:r>
                        <a:rPr lang="en-US" sz="1400" dirty="0" smtClean="0"/>
                        <a:t>Twitter </a:t>
                      </a:r>
                    </a:p>
                    <a:p>
                      <a:pPr marL="285750" indent="-285750" algn="l">
                        <a:buFont typeface="Arial" panose="020B0604020202020204" pitchFamily="34" charset="0"/>
                        <a:buChar char="•"/>
                      </a:pPr>
                      <a:r>
                        <a:rPr lang="en-US" sz="1400" dirty="0" err="1" smtClean="0"/>
                        <a:t>AirBnB</a:t>
                      </a:r>
                      <a:endParaRPr lang="en-US" sz="1400" dirty="0" smtClean="0"/>
                    </a:p>
                    <a:p>
                      <a:pPr marL="285750" indent="-285750" algn="l">
                        <a:buFont typeface="Arial" panose="020B0604020202020204" pitchFamily="34" charset="0"/>
                        <a:buChar char="•"/>
                      </a:pPr>
                      <a:r>
                        <a:rPr lang="en-US" sz="1400" dirty="0" smtClean="0"/>
                        <a:t>Autodesk</a:t>
                      </a:r>
                    </a:p>
                  </a:txBody>
                  <a:tcPr anchor="ctr"/>
                </a:tc>
                <a:tc>
                  <a:txBody>
                    <a:bodyPr/>
                    <a:lstStyle/>
                    <a:p>
                      <a:r>
                        <a:rPr lang="en-US" sz="1400" dirty="0" smtClean="0"/>
                        <a:t>Alpha – 2010</a:t>
                      </a:r>
                    </a:p>
                    <a:p>
                      <a:r>
                        <a:rPr lang="en-US" sz="1400" dirty="0" smtClean="0"/>
                        <a:t>1.0 – 2016</a:t>
                      </a:r>
                      <a:endParaRPr lang="en-US" sz="1400" dirty="0"/>
                    </a:p>
                  </a:txBody>
                  <a:tcPr anchor="ctr"/>
                </a:tc>
              </a:tr>
            </a:tbl>
          </a:graphicData>
        </a:graphic>
      </p:graphicFrame>
    </p:spTree>
    <p:extLst>
      <p:ext uri="{BB962C8B-B14F-4D97-AF65-F5344CB8AC3E}">
        <p14:creationId xmlns:p14="http://schemas.microsoft.com/office/powerpoint/2010/main" val="2156151034"/>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901" y="149629"/>
            <a:ext cx="787440" cy="1077218"/>
          </a:xfrm>
          <a:prstGeom prst="rect">
            <a:avLst/>
          </a:prstGeom>
        </p:spPr>
      </p:pic>
      <p:sp>
        <p:nvSpPr>
          <p:cNvPr id="2" name="Rectangle 1">
            <a:extLst>
              <a:ext uri="{FF2B5EF4-FFF2-40B4-BE49-F238E27FC236}">
                <a16:creationId xmlns="" xmlns:a16="http://schemas.microsoft.com/office/drawing/2014/main" id="{62BD5F73-55BC-443B-8960-2CF22FBB8106}"/>
              </a:ext>
            </a:extLst>
          </p:cNvPr>
          <p:cNvSpPr/>
          <p:nvPr/>
        </p:nvSpPr>
        <p:spPr>
          <a:xfrm>
            <a:off x="1324459" y="1145438"/>
            <a:ext cx="7200295" cy="2400657"/>
          </a:xfrm>
          <a:prstGeom prst="rect">
            <a:avLst/>
          </a:prstGeom>
        </p:spPr>
        <p:txBody>
          <a:bodyPr wrap="square">
            <a:spAutoFit/>
          </a:bodyPr>
          <a:lstStyle/>
          <a:p>
            <a:pPr marL="457200" indent="-457200">
              <a:lnSpc>
                <a:spcPct val="150000"/>
              </a:lnSpc>
              <a:buFont typeface="+mj-lt"/>
              <a:buAutoNum type="arabicPeriod"/>
            </a:pPr>
            <a:r>
              <a:rPr lang="en-US" sz="2000" dirty="0" smtClean="0"/>
              <a:t>Docker Datacenter adds management tools to Swarm</a:t>
            </a:r>
          </a:p>
          <a:p>
            <a:pPr marL="457200" indent="-457200">
              <a:lnSpc>
                <a:spcPct val="150000"/>
              </a:lnSpc>
              <a:buFont typeface="+mj-lt"/>
              <a:buAutoNum type="arabicPeriod"/>
            </a:pPr>
            <a:r>
              <a:rPr lang="en-US" sz="2000" dirty="0" smtClean="0"/>
              <a:t>Swarm added to Docker as a core component</a:t>
            </a:r>
            <a:endParaRPr lang="en-US" sz="2000" dirty="0"/>
          </a:p>
          <a:p>
            <a:pPr marL="457200" indent="-457200">
              <a:lnSpc>
                <a:spcPct val="150000"/>
              </a:lnSpc>
              <a:buFont typeface="+mj-lt"/>
              <a:buAutoNum type="arabicPeriod"/>
            </a:pPr>
            <a:r>
              <a:rPr lang="en-US" sz="2000" dirty="0"/>
              <a:t>Focuses on ease of use &amp; easy setup</a:t>
            </a:r>
          </a:p>
          <a:p>
            <a:pPr marL="457200" indent="-457200">
              <a:lnSpc>
                <a:spcPct val="150000"/>
              </a:lnSpc>
              <a:buFont typeface="+mj-lt"/>
              <a:buAutoNum type="arabicPeriod"/>
            </a:pPr>
            <a:r>
              <a:rPr lang="en-US" sz="2000" dirty="0" smtClean="0"/>
              <a:t>Less </a:t>
            </a:r>
            <a:r>
              <a:rPr lang="en-US" sz="2000" dirty="0"/>
              <a:t>mature than Mesos or </a:t>
            </a:r>
            <a:r>
              <a:rPr lang="en-US" sz="2000" dirty="0" smtClean="0"/>
              <a:t>Kubernetes</a:t>
            </a:r>
          </a:p>
          <a:p>
            <a:pPr marL="457200" indent="-457200">
              <a:lnSpc>
                <a:spcPct val="150000"/>
              </a:lnSpc>
              <a:buFont typeface="+mj-lt"/>
              <a:buAutoNum type="arabicPeriod"/>
            </a:pPr>
            <a:r>
              <a:rPr lang="en-US" sz="2000" dirty="0"/>
              <a:t>Primarily developed by Docker, Inc</a:t>
            </a:r>
            <a:r>
              <a:rPr lang="en-US" sz="2000" dirty="0" smtClean="0"/>
              <a:t>., smallest community</a:t>
            </a:r>
            <a:endParaRPr lang="en-US" sz="2000" dirty="0"/>
          </a:p>
        </p:txBody>
      </p:sp>
      <p:pic>
        <p:nvPicPr>
          <p:cNvPr id="4" name="Picture 3">
            <a:extLst>
              <a:ext uri="{FF2B5EF4-FFF2-40B4-BE49-F238E27FC236}">
                <a16:creationId xmlns="" xmlns:a16="http://schemas.microsoft.com/office/drawing/2014/main" id="{DEA5DBEA-3C19-4B6A-91F8-1EC30818DF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783" y="1226847"/>
            <a:ext cx="1063847" cy="1275552"/>
          </a:xfrm>
          <a:prstGeom prst="rect">
            <a:avLst/>
          </a:prstGeom>
        </p:spPr>
      </p:pic>
      <p:sp>
        <p:nvSpPr>
          <p:cNvPr id="5" name="TextBox 4"/>
          <p:cNvSpPr txBox="1"/>
          <p:nvPr/>
        </p:nvSpPr>
        <p:spPr>
          <a:xfrm>
            <a:off x="6091364" y="149629"/>
            <a:ext cx="2764461" cy="1077218"/>
          </a:xfrm>
          <a:prstGeom prst="rect">
            <a:avLst/>
          </a:prstGeom>
          <a:noFill/>
        </p:spPr>
        <p:txBody>
          <a:bodyPr wrap="square" rtlCol="0">
            <a:spAutoFit/>
          </a:bodyPr>
          <a:lstStyle/>
          <a:p>
            <a:pPr algn="r">
              <a:spcBef>
                <a:spcPts val="0"/>
              </a:spcBef>
              <a:spcAft>
                <a:spcPts val="0"/>
              </a:spcAft>
              <a:buClr>
                <a:schemeClr val="bg1"/>
              </a:buClr>
            </a:pPr>
            <a:r>
              <a:rPr lang="en-US" sz="3200" dirty="0" smtClean="0">
                <a:solidFill>
                  <a:schemeClr val="bg1"/>
                </a:solidFill>
                <a:latin typeface="+mn-lt"/>
              </a:rPr>
              <a:t>Top 5 Things to Know</a:t>
            </a:r>
          </a:p>
        </p:txBody>
      </p:sp>
      <p:graphicFrame>
        <p:nvGraphicFramePr>
          <p:cNvPr id="6" name="Table 5"/>
          <p:cNvGraphicFramePr>
            <a:graphicFrameLocks noGrp="1"/>
          </p:cNvGraphicFramePr>
          <p:nvPr>
            <p:extLst>
              <p:ext uri="{D42A27DB-BD31-4B8C-83A1-F6EECF244321}">
                <p14:modId xmlns:p14="http://schemas.microsoft.com/office/powerpoint/2010/main" val="1755002818"/>
              </p:ext>
            </p:extLst>
          </p:nvPr>
        </p:nvGraphicFramePr>
        <p:xfrm>
          <a:off x="1417892" y="3710543"/>
          <a:ext cx="6561513" cy="980227"/>
        </p:xfrm>
        <a:graphic>
          <a:graphicData uri="http://schemas.openxmlformats.org/drawingml/2006/table">
            <a:tbl>
              <a:tblPr firstRow="1" bandRow="1">
                <a:tableStyleId>{5940675A-B579-460E-94D1-54222C63F5DA}</a:tableStyleId>
              </a:tblPr>
              <a:tblGrid>
                <a:gridCol w="3060317"/>
                <a:gridCol w="3501196"/>
              </a:tblGrid>
              <a:tr h="353546">
                <a:tc>
                  <a:txBody>
                    <a:bodyPr/>
                    <a:lstStyle/>
                    <a:p>
                      <a:r>
                        <a:rPr lang="en-US" sz="1400" b="1" dirty="0" smtClean="0"/>
                        <a:t>Notable Users</a:t>
                      </a:r>
                      <a:endParaRPr lang="en-US" sz="1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Birth</a:t>
                      </a:r>
                      <a:r>
                        <a:rPr lang="en-US" sz="1400" b="1" baseline="0" dirty="0" smtClean="0"/>
                        <a:t> Days</a:t>
                      </a:r>
                      <a:endParaRPr lang="en-US" sz="1400" b="1" dirty="0" smtClean="0"/>
                    </a:p>
                  </a:txBody>
                  <a:tcPr anchor="ctr"/>
                </a:tc>
              </a:tr>
              <a:tr h="626681">
                <a:tc>
                  <a:txBody>
                    <a:bodyPr/>
                    <a:lstStyle/>
                    <a:p>
                      <a:pPr marL="285750" indent="-285750" algn="l">
                        <a:buFont typeface="Arial" panose="020B0604020202020204" pitchFamily="34" charset="0"/>
                        <a:buChar char="•"/>
                      </a:pPr>
                      <a:r>
                        <a:rPr lang="en-US" sz="1400" dirty="0" smtClean="0"/>
                        <a:t>ICANN (aka Internet</a:t>
                      </a:r>
                      <a:r>
                        <a:rPr lang="en-US" sz="1400" baseline="0" dirty="0" smtClean="0"/>
                        <a:t> DNS)</a:t>
                      </a:r>
                      <a:endParaRPr lang="en-US" sz="1400" dirty="0" smtClean="0"/>
                    </a:p>
                  </a:txBody>
                  <a:tcPr anchor="ctr"/>
                </a:tc>
                <a:tc>
                  <a:txBody>
                    <a:bodyPr/>
                    <a:lstStyle/>
                    <a:p>
                      <a:r>
                        <a:rPr lang="en-US" sz="1400" dirty="0" smtClean="0"/>
                        <a:t>Alpha – 2014</a:t>
                      </a:r>
                    </a:p>
                    <a:p>
                      <a:r>
                        <a:rPr lang="en-US" sz="1400" dirty="0" smtClean="0"/>
                        <a:t>1.0 - 2015</a:t>
                      </a:r>
                      <a:endParaRPr lang="en-US" sz="1400" dirty="0"/>
                    </a:p>
                  </a:txBody>
                  <a:tcPr anchor="ctr"/>
                </a:tc>
              </a:tr>
            </a:tbl>
          </a:graphicData>
        </a:graphic>
      </p:graphicFrame>
    </p:spTree>
    <p:extLst>
      <p:ext uri="{BB962C8B-B14F-4D97-AF65-F5344CB8AC3E}">
        <p14:creationId xmlns:p14="http://schemas.microsoft.com/office/powerpoint/2010/main" val="2246427430"/>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01" y="367513"/>
            <a:ext cx="2153078" cy="553998"/>
          </a:xfrm>
          <a:prstGeom prst="rect">
            <a:avLst/>
          </a:prstGeom>
        </p:spPr>
      </p:pic>
      <p:sp>
        <p:nvSpPr>
          <p:cNvPr id="4" name="TextBox 3"/>
          <p:cNvSpPr txBox="1"/>
          <p:nvPr/>
        </p:nvSpPr>
        <p:spPr>
          <a:xfrm>
            <a:off x="6091364" y="149629"/>
            <a:ext cx="2764461" cy="1077218"/>
          </a:xfrm>
          <a:prstGeom prst="rect">
            <a:avLst/>
          </a:prstGeom>
          <a:noFill/>
        </p:spPr>
        <p:txBody>
          <a:bodyPr wrap="square" rtlCol="0">
            <a:spAutoFit/>
          </a:bodyPr>
          <a:lstStyle/>
          <a:p>
            <a:pPr algn="r">
              <a:spcBef>
                <a:spcPts val="0"/>
              </a:spcBef>
              <a:spcAft>
                <a:spcPts val="0"/>
              </a:spcAft>
              <a:buClr>
                <a:schemeClr val="bg1"/>
              </a:buClr>
            </a:pPr>
            <a:r>
              <a:rPr lang="en-US" sz="3200" dirty="0" smtClean="0">
                <a:solidFill>
                  <a:schemeClr val="bg1"/>
                </a:solidFill>
                <a:latin typeface="+mn-lt"/>
              </a:rPr>
              <a:t>Top 5 Things to Know</a:t>
            </a:r>
          </a:p>
        </p:txBody>
      </p:sp>
      <p:graphicFrame>
        <p:nvGraphicFramePr>
          <p:cNvPr id="6" name="Table 5"/>
          <p:cNvGraphicFramePr>
            <a:graphicFrameLocks noGrp="1"/>
          </p:cNvGraphicFramePr>
          <p:nvPr>
            <p:extLst>
              <p:ext uri="{D42A27DB-BD31-4B8C-83A1-F6EECF244321}">
                <p14:modId xmlns:p14="http://schemas.microsoft.com/office/powerpoint/2010/main" val="3395032024"/>
              </p:ext>
            </p:extLst>
          </p:nvPr>
        </p:nvGraphicFramePr>
        <p:xfrm>
          <a:off x="1417892" y="3710543"/>
          <a:ext cx="6561513" cy="1298426"/>
        </p:xfrm>
        <a:graphic>
          <a:graphicData uri="http://schemas.openxmlformats.org/drawingml/2006/table">
            <a:tbl>
              <a:tblPr firstRow="1" bandRow="1">
                <a:tableStyleId>{5940675A-B579-460E-94D1-54222C63F5DA}</a:tableStyleId>
              </a:tblPr>
              <a:tblGrid>
                <a:gridCol w="3060317"/>
                <a:gridCol w="3501196"/>
              </a:tblGrid>
              <a:tr h="353546">
                <a:tc>
                  <a:txBody>
                    <a:bodyPr/>
                    <a:lstStyle/>
                    <a:p>
                      <a:r>
                        <a:rPr lang="en-US" sz="1400" b="1" dirty="0" smtClean="0"/>
                        <a:t>Notable Users</a:t>
                      </a:r>
                      <a:endParaRPr lang="en-US" sz="1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Birth</a:t>
                      </a:r>
                      <a:r>
                        <a:rPr lang="en-US" sz="1400" b="1" baseline="0" dirty="0" smtClean="0"/>
                        <a:t> Days (for </a:t>
                      </a:r>
                      <a:r>
                        <a:rPr lang="en-US" sz="1400" b="1" baseline="0" dirty="0" err="1" smtClean="0"/>
                        <a:t>OpenShift</a:t>
                      </a:r>
                      <a:r>
                        <a:rPr lang="en-US" sz="1400" b="1" baseline="0" dirty="0" smtClean="0"/>
                        <a:t> </a:t>
                      </a:r>
                      <a:r>
                        <a:rPr lang="en-US" sz="1400" b="1" baseline="0" dirty="0" err="1" smtClean="0"/>
                        <a:t>Orgins</a:t>
                      </a:r>
                      <a:r>
                        <a:rPr lang="en-US" sz="1400" b="1" baseline="0" dirty="0" smtClean="0"/>
                        <a:t>)</a:t>
                      </a:r>
                      <a:endParaRPr lang="en-US" sz="1400" b="1" dirty="0" smtClean="0"/>
                    </a:p>
                  </a:txBody>
                  <a:tcPr anchor="ctr"/>
                </a:tc>
              </a:tr>
              <a:tr h="626681">
                <a:tc>
                  <a:txBody>
                    <a:bodyPr/>
                    <a:lstStyle/>
                    <a:p>
                      <a:pPr marL="285750" indent="-285750" algn="l">
                        <a:buFont typeface="Arial" panose="020B0604020202020204" pitchFamily="34" charset="0"/>
                        <a:buChar char="•"/>
                      </a:pPr>
                      <a:r>
                        <a:rPr lang="en-US" sz="1400" dirty="0" smtClean="0"/>
                        <a:t>FICO</a:t>
                      </a:r>
                    </a:p>
                    <a:p>
                      <a:pPr marL="285750" indent="-285750" algn="l">
                        <a:buFont typeface="Arial" panose="020B0604020202020204" pitchFamily="34" charset="0"/>
                        <a:buChar char="•"/>
                      </a:pPr>
                      <a:r>
                        <a:rPr lang="en-US" sz="1400" smtClean="0"/>
                        <a:t>BMW Group</a:t>
                      </a:r>
                      <a:endParaRPr lang="en-US" sz="1400" dirty="0" smtClean="0"/>
                    </a:p>
                    <a:p>
                      <a:pPr marL="285750" indent="-285750" algn="l">
                        <a:buFont typeface="Arial" panose="020B0604020202020204" pitchFamily="34" charset="0"/>
                        <a:buChar char="•"/>
                      </a:pPr>
                      <a:r>
                        <a:rPr lang="en-US" sz="1400" dirty="0" smtClean="0"/>
                        <a:t>FL</a:t>
                      </a:r>
                      <a:r>
                        <a:rPr lang="en-US" sz="1400" baseline="0" dirty="0" smtClean="0"/>
                        <a:t> Blue Cross and Blue Shield</a:t>
                      </a:r>
                    </a:p>
                    <a:p>
                      <a:pPr marL="285750" indent="-285750" algn="l">
                        <a:buFont typeface="Arial" panose="020B0604020202020204" pitchFamily="34" charset="0"/>
                        <a:buChar char="•"/>
                      </a:pPr>
                      <a:endParaRPr lang="en-US" sz="1400" baseline="0" dirty="0" smtClean="0"/>
                    </a:p>
                  </a:txBody>
                  <a:tcPr anchor="ctr"/>
                </a:tc>
                <a:tc>
                  <a:txBody>
                    <a:bodyPr/>
                    <a:lstStyle/>
                    <a:p>
                      <a:r>
                        <a:rPr lang="en-US" sz="1400" dirty="0" smtClean="0"/>
                        <a:t>Alpha – 2012 (first</a:t>
                      </a:r>
                      <a:r>
                        <a:rPr lang="en-US" sz="1400" baseline="0" dirty="0" smtClean="0"/>
                        <a:t> versions were not based on K8s)</a:t>
                      </a:r>
                      <a:endParaRPr lang="en-US" sz="1400" dirty="0" smtClean="0"/>
                    </a:p>
                    <a:p>
                      <a:r>
                        <a:rPr lang="en-US" sz="1400" dirty="0" smtClean="0"/>
                        <a:t>1.0 – 2015</a:t>
                      </a:r>
                      <a:endParaRPr lang="en-US" sz="1400" dirty="0"/>
                    </a:p>
                  </a:txBody>
                  <a:tcPr anchor="ctr"/>
                </a:tc>
              </a:tr>
            </a:tbl>
          </a:graphicData>
        </a:graphic>
      </p:graphicFrame>
      <p:sp>
        <p:nvSpPr>
          <p:cNvPr id="9" name="Rectangle 8">
            <a:extLst>
              <a:ext uri="{FF2B5EF4-FFF2-40B4-BE49-F238E27FC236}">
                <a16:creationId xmlns="" xmlns:a16="http://schemas.microsoft.com/office/drawing/2014/main" id="{3522BD49-9839-4155-8F94-EF18CFCBC99D}"/>
              </a:ext>
            </a:extLst>
          </p:cNvPr>
          <p:cNvSpPr/>
          <p:nvPr/>
        </p:nvSpPr>
        <p:spPr>
          <a:xfrm>
            <a:off x="888716" y="1023365"/>
            <a:ext cx="8343286" cy="2585323"/>
          </a:xfrm>
          <a:prstGeom prst="rect">
            <a:avLst/>
          </a:prstGeom>
        </p:spPr>
        <p:txBody>
          <a:bodyPr wrap="square">
            <a:spAutoFit/>
          </a:bodyPr>
          <a:lstStyle/>
          <a:p>
            <a:pPr marL="342900" indent="-342900">
              <a:lnSpc>
                <a:spcPct val="150000"/>
              </a:lnSpc>
              <a:buFont typeface="+mj-lt"/>
              <a:buAutoNum type="arabicPeriod"/>
            </a:pPr>
            <a:r>
              <a:rPr lang="en-US" sz="1800" dirty="0" err="1"/>
              <a:t>RedHat’s</a:t>
            </a:r>
            <a:r>
              <a:rPr lang="en-US" sz="1800" dirty="0"/>
              <a:t> commercial platform based on K8S</a:t>
            </a:r>
          </a:p>
          <a:p>
            <a:pPr marL="342900" indent="-342900">
              <a:lnSpc>
                <a:spcPct val="150000"/>
              </a:lnSpc>
              <a:buFont typeface="+mj-lt"/>
              <a:buAutoNum type="arabicPeriod"/>
            </a:pPr>
            <a:r>
              <a:rPr lang="en-US" sz="1800" dirty="0" smtClean="0"/>
              <a:t>Adds developer and management tools </a:t>
            </a:r>
          </a:p>
          <a:p>
            <a:pPr marL="342900" indent="-342900">
              <a:lnSpc>
                <a:spcPct val="150000"/>
              </a:lnSpc>
              <a:buFont typeface="+mj-lt"/>
              <a:buAutoNum type="arabicPeriod"/>
            </a:pPr>
            <a:r>
              <a:rPr lang="en-US" sz="1800" dirty="0" smtClean="0"/>
              <a:t>Most heard about commercial platform for on-premises</a:t>
            </a:r>
          </a:p>
          <a:p>
            <a:pPr marL="342900" indent="-342900">
              <a:lnSpc>
                <a:spcPct val="150000"/>
              </a:lnSpc>
              <a:buFont typeface="+mj-lt"/>
              <a:buAutoNum type="arabicPeriod"/>
            </a:pPr>
            <a:r>
              <a:rPr lang="en-US" sz="1800" dirty="0" err="1" smtClean="0"/>
              <a:t>RedHat</a:t>
            </a:r>
            <a:r>
              <a:rPr lang="en-US" sz="1800" dirty="0" smtClean="0"/>
              <a:t> provides a dedicated hosted model too</a:t>
            </a:r>
          </a:p>
          <a:p>
            <a:pPr marL="342900" indent="-342900">
              <a:lnSpc>
                <a:spcPct val="150000"/>
              </a:lnSpc>
              <a:buFont typeface="+mj-lt"/>
              <a:buAutoNum type="arabicPeriod"/>
            </a:pPr>
            <a:r>
              <a:rPr lang="en-US" sz="1800" dirty="0" err="1" smtClean="0"/>
              <a:t>RedHat</a:t>
            </a:r>
            <a:r>
              <a:rPr lang="en-US" sz="1800" dirty="0" smtClean="0"/>
              <a:t> will position their scalable NAS solution </a:t>
            </a:r>
            <a:r>
              <a:rPr lang="en-US" sz="1800" dirty="0" err="1" smtClean="0"/>
              <a:t>Gluster</a:t>
            </a:r>
            <a:r>
              <a:rPr lang="en-US" sz="1800" dirty="0" smtClean="0"/>
              <a:t>, work with them on </a:t>
            </a:r>
            <a:r>
              <a:rPr lang="en-US" sz="1800" dirty="0" err="1" smtClean="0"/>
              <a:t>ScaleIO</a:t>
            </a:r>
            <a:r>
              <a:rPr lang="en-US" sz="1800" dirty="0" smtClean="0"/>
              <a:t> </a:t>
            </a:r>
          </a:p>
        </p:txBody>
      </p:sp>
    </p:spTree>
    <p:extLst>
      <p:ext uri="{BB962C8B-B14F-4D97-AF65-F5344CB8AC3E}">
        <p14:creationId xmlns:p14="http://schemas.microsoft.com/office/powerpoint/2010/main" val="2041854988"/>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 Platform Deployment Architectures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4688" y="1041116"/>
            <a:ext cx="2738975" cy="1548994"/>
          </a:xfrm>
          <a:prstGeom prst="rect">
            <a:avLst/>
          </a:prstGeom>
        </p:spPr>
      </p:pic>
      <p:pic>
        <p:nvPicPr>
          <p:cNvPr id="5" name="Picture 4"/>
          <p:cNvPicPr>
            <a:picLocks noChangeAspect="1"/>
          </p:cNvPicPr>
          <p:nvPr/>
        </p:nvPicPr>
        <p:blipFill>
          <a:blip r:embed="rId4"/>
          <a:stretch>
            <a:fillRect/>
          </a:stretch>
        </p:blipFill>
        <p:spPr>
          <a:xfrm>
            <a:off x="197912" y="740865"/>
            <a:ext cx="2546208" cy="184924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4230" y="1191402"/>
            <a:ext cx="2982759" cy="139870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608" y="2612848"/>
            <a:ext cx="1092849" cy="47721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8984" y="2675167"/>
            <a:ext cx="970382" cy="35257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82727" y="2513686"/>
            <a:ext cx="415028" cy="567759"/>
          </a:xfrm>
          <a:prstGeom prst="rect">
            <a:avLst/>
          </a:prstGeom>
        </p:spPr>
      </p:pic>
      <p:sp>
        <p:nvSpPr>
          <p:cNvPr id="13" name="TextBox 12"/>
          <p:cNvSpPr txBox="1"/>
          <p:nvPr/>
        </p:nvSpPr>
        <p:spPr>
          <a:xfrm>
            <a:off x="410901" y="3312368"/>
            <a:ext cx="8536087" cy="1200329"/>
          </a:xfrm>
          <a:prstGeom prst="rect">
            <a:avLst/>
          </a:prstGeom>
          <a:noFill/>
        </p:spPr>
        <p:txBody>
          <a:bodyPr wrap="square" rtlCol="0">
            <a:spAutoFit/>
          </a:bodyPr>
          <a:lstStyle/>
          <a:p>
            <a:pPr algn="ctr">
              <a:spcBef>
                <a:spcPts val="0"/>
              </a:spcBef>
              <a:spcAft>
                <a:spcPts val="0"/>
              </a:spcAft>
              <a:buClr>
                <a:schemeClr val="bg1"/>
              </a:buClr>
            </a:pPr>
            <a:r>
              <a:rPr lang="en-US" sz="1800" dirty="0">
                <a:latin typeface="+mn-lt"/>
              </a:rPr>
              <a:t>O</a:t>
            </a:r>
            <a:r>
              <a:rPr lang="en-US" sz="1800" dirty="0" smtClean="0">
                <a:latin typeface="+mn-lt"/>
              </a:rPr>
              <a:t>pen source platforms are very similar in architecture , horizontally scalable… </a:t>
            </a:r>
          </a:p>
          <a:p>
            <a:pPr marL="285750" indent="-285750">
              <a:spcBef>
                <a:spcPts val="0"/>
              </a:spcBef>
              <a:spcAft>
                <a:spcPts val="0"/>
              </a:spcAft>
              <a:buClr>
                <a:schemeClr val="bg1"/>
              </a:buClr>
              <a:buFont typeface="Arial" panose="020B0604020202020204" pitchFamily="34" charset="0"/>
              <a:buChar char="•"/>
            </a:pPr>
            <a:r>
              <a:rPr lang="en-US" sz="1800" dirty="0" smtClean="0">
                <a:latin typeface="+mn-lt"/>
              </a:rPr>
              <a:t>Master nodes – to manage the orchestration</a:t>
            </a:r>
          </a:p>
          <a:p>
            <a:pPr marL="285750" indent="-285750">
              <a:spcBef>
                <a:spcPts val="0"/>
              </a:spcBef>
              <a:spcAft>
                <a:spcPts val="0"/>
              </a:spcAft>
              <a:buClr>
                <a:schemeClr val="bg1"/>
              </a:buClr>
              <a:buFont typeface="Arial" panose="020B0604020202020204" pitchFamily="34" charset="0"/>
              <a:buChar char="•"/>
            </a:pPr>
            <a:r>
              <a:rPr lang="en-US" sz="1800" dirty="0" smtClean="0">
                <a:latin typeface="+mn-lt"/>
              </a:rPr>
              <a:t>Agent Nodes – to run the workload</a:t>
            </a:r>
          </a:p>
          <a:p>
            <a:pPr marL="285750" indent="-285750">
              <a:spcBef>
                <a:spcPts val="0"/>
              </a:spcBef>
              <a:spcAft>
                <a:spcPts val="0"/>
              </a:spcAft>
              <a:buClr>
                <a:schemeClr val="bg1"/>
              </a:buClr>
              <a:buFont typeface="Arial" panose="020B0604020202020204" pitchFamily="34" charset="0"/>
              <a:buChar char="•"/>
            </a:pPr>
            <a:r>
              <a:rPr lang="en-US" sz="1800" dirty="0" smtClean="0">
                <a:latin typeface="+mn-lt"/>
              </a:rPr>
              <a:t>And state stores </a:t>
            </a:r>
            <a:r>
              <a:rPr lang="en-US" sz="1800" dirty="0"/>
              <a:t>– </a:t>
            </a:r>
            <a:r>
              <a:rPr lang="en-US" sz="1800" dirty="0" smtClean="0">
                <a:latin typeface="+mn-lt"/>
              </a:rPr>
              <a:t>to keep platform state  </a:t>
            </a:r>
          </a:p>
        </p:txBody>
      </p:sp>
    </p:spTree>
    <p:extLst>
      <p:ext uri="{BB962C8B-B14F-4D97-AF65-F5344CB8AC3E}">
        <p14:creationId xmlns:p14="http://schemas.microsoft.com/office/powerpoint/2010/main" val="2458029630"/>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Cust</a:t>
            </a:r>
            <a:r>
              <a:rPr lang="en-US" dirty="0" smtClean="0"/>
              <a:t> Question #1</a:t>
            </a:r>
            <a:endParaRPr lang="en-US" dirty="0"/>
          </a:p>
        </p:txBody>
      </p:sp>
    </p:spTree>
    <p:extLst>
      <p:ext uri="{BB962C8B-B14F-4D97-AF65-F5344CB8AC3E}">
        <p14:creationId xmlns:p14="http://schemas.microsoft.com/office/powerpoint/2010/main" val="1320668835"/>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0829" y="1265852"/>
            <a:ext cx="7889033" cy="4770537"/>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The goal of this question is to identify which orchestrators and/or platforms a customer may be using or evaluating</a:t>
            </a:r>
          </a:p>
          <a:p>
            <a:pPr marL="285750" indent="-285750">
              <a:spcBef>
                <a:spcPts val="0"/>
              </a:spcBef>
              <a:spcAft>
                <a:spcPts val="0"/>
              </a:spcAft>
              <a:buClr>
                <a:schemeClr val="bg1"/>
              </a:buClr>
              <a:buFont typeface="Arial" panose="020B0604020202020204" pitchFamily="34" charset="0"/>
              <a:buChar char="•"/>
            </a:pPr>
            <a:endParaRPr lang="en-US" sz="16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Due to hype/popularity - there may be different groups </a:t>
            </a:r>
            <a:r>
              <a:rPr lang="en-US" sz="1600" dirty="0" smtClean="0">
                <a:solidFill>
                  <a:schemeClr val="bg1"/>
                </a:solidFill>
              </a:rPr>
              <a:t>using or evaluating at one company</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Group or LOB led </a:t>
            </a:r>
          </a:p>
          <a:p>
            <a:pPr marL="742950" lvl="1" indent="-285750">
              <a:spcBef>
                <a:spcPts val="0"/>
              </a:spcBef>
              <a:spcAft>
                <a:spcPts val="0"/>
              </a:spcAft>
              <a:buClr>
                <a:schemeClr val="bg1"/>
              </a:buClr>
              <a:buFont typeface="Arial" panose="020B0604020202020204" pitchFamily="34" charset="0"/>
              <a:buChar char="•"/>
            </a:pPr>
            <a:r>
              <a:rPr lang="en-US" sz="1600" dirty="0">
                <a:solidFill>
                  <a:schemeClr val="bg1"/>
                </a:solidFill>
                <a:latin typeface="+mn-lt"/>
              </a:rPr>
              <a:t>D</a:t>
            </a:r>
            <a:r>
              <a:rPr lang="en-US" sz="1600" dirty="0" smtClean="0">
                <a:solidFill>
                  <a:schemeClr val="bg1"/>
                </a:solidFill>
                <a:latin typeface="+mn-lt"/>
              </a:rPr>
              <a:t>eveloper led</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Corporate or IT initiative led</a:t>
            </a:r>
          </a:p>
          <a:p>
            <a:pPr marL="742950" lvl="1" indent="-285750">
              <a:spcBef>
                <a:spcPts val="0"/>
              </a:spcBef>
              <a:spcAft>
                <a:spcPts val="0"/>
              </a:spcAft>
              <a:buClr>
                <a:schemeClr val="bg1"/>
              </a:buClr>
              <a:buFont typeface="Arial" panose="020B0604020202020204" pitchFamily="34" charset="0"/>
              <a:buChar char="•"/>
            </a:pPr>
            <a:endParaRPr lang="en-US" sz="16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There may also be several </a:t>
            </a:r>
            <a:r>
              <a:rPr lang="en-US" sz="1600" dirty="0">
                <a:solidFill>
                  <a:schemeClr val="bg1"/>
                </a:solidFill>
              </a:rPr>
              <a:t>orchestrators and/or </a:t>
            </a:r>
            <a:r>
              <a:rPr lang="en-US" sz="1600" dirty="0" smtClean="0">
                <a:solidFill>
                  <a:schemeClr val="bg1"/>
                </a:solidFill>
              </a:rPr>
              <a:t>platforms being evaluated at one time for different reasons </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Application fit </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ELAs</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Maturity</a:t>
            </a:r>
          </a:p>
          <a:p>
            <a:pPr marL="742950" lvl="1" indent="-285750">
              <a:spcBef>
                <a:spcPts val="0"/>
              </a:spcBef>
              <a:spcAft>
                <a:spcPts val="0"/>
              </a:spcAft>
              <a:buClr>
                <a:schemeClr val="bg1"/>
              </a:buClr>
              <a:buFont typeface="Arial" panose="020B0604020202020204" pitchFamily="34" charset="0"/>
              <a:buChar char="•"/>
            </a:pPr>
            <a:endParaRPr lang="en-US" sz="16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p:txBody>
      </p:sp>
      <p:sp>
        <p:nvSpPr>
          <p:cNvPr id="6" name="Rounded Rectangular Callout 5"/>
          <p:cNvSpPr/>
          <p:nvPr/>
        </p:nvSpPr>
        <p:spPr>
          <a:xfrm>
            <a:off x="1267405" y="139106"/>
            <a:ext cx="6830009" cy="994629"/>
          </a:xfrm>
          <a:prstGeom prst="wedgeRoundRectCallout">
            <a:avLst>
              <a:gd name="adj1" fmla="val -59875"/>
              <a:gd name="adj2" fmla="val -12061"/>
              <a:gd name="adj3" fmla="val 16667"/>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Which PLATFORMS are you using?</a:t>
            </a:r>
          </a:p>
        </p:txBody>
      </p:sp>
    </p:spTree>
    <p:extLst>
      <p:ext uri="{BB962C8B-B14F-4D97-AF65-F5344CB8AC3E}">
        <p14:creationId xmlns:p14="http://schemas.microsoft.com/office/powerpoint/2010/main" val="971114060"/>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Dell Industry Leadership</a:t>
            </a:r>
            <a:endParaRPr lang="en-US" dirty="0"/>
          </a:p>
        </p:txBody>
      </p:sp>
    </p:spTree>
    <p:extLst>
      <p:ext uri="{BB962C8B-B14F-4D97-AF65-F5344CB8AC3E}">
        <p14:creationId xmlns:p14="http://schemas.microsoft.com/office/powerpoint/2010/main" val="3399861634"/>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p:cNvSpPr txBox="1">
            <a:spLocks/>
          </p:cNvSpPr>
          <p:nvPr/>
        </p:nvSpPr>
        <p:spPr>
          <a:xfrm>
            <a:off x="2812420" y="949062"/>
            <a:ext cx="1662415" cy="1020268"/>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spcBef>
                <a:spcPts val="0"/>
              </a:spcBef>
              <a:buNone/>
            </a:pPr>
            <a:r>
              <a:rPr lang="en-US" b="1" kern="0" dirty="0" smtClean="0">
                <a:solidFill>
                  <a:schemeClr val="tx2"/>
                </a:solidFill>
              </a:rPr>
              <a:t>Paul Joyce</a:t>
            </a:r>
          </a:p>
          <a:p>
            <a:pPr marL="0" indent="0">
              <a:spcBef>
                <a:spcPts val="0"/>
              </a:spcBef>
              <a:buNone/>
            </a:pPr>
            <a:endParaRPr lang="en-US" sz="1050" b="1" kern="0" dirty="0" smtClean="0">
              <a:solidFill>
                <a:schemeClr val="tx2"/>
              </a:solidFill>
              <a:latin typeface="+mn-lt"/>
            </a:endParaRPr>
          </a:p>
          <a:p>
            <a:pPr marL="0" indent="0">
              <a:spcBef>
                <a:spcPts val="0"/>
              </a:spcBef>
              <a:buNone/>
            </a:pPr>
            <a:r>
              <a:rPr lang="en-US" b="1" kern="0" dirty="0" smtClean="0">
                <a:solidFill>
                  <a:schemeClr val="tx2"/>
                </a:solidFill>
                <a:latin typeface="+mn-lt"/>
              </a:rPr>
              <a:t>@</a:t>
            </a:r>
            <a:r>
              <a:rPr lang="en-US" b="1" kern="0" dirty="0" err="1">
                <a:solidFill>
                  <a:schemeClr val="tx2"/>
                </a:solidFill>
                <a:latin typeface="+mn-lt"/>
              </a:rPr>
              <a:t>s</a:t>
            </a:r>
            <a:r>
              <a:rPr lang="en-US" b="1" kern="0" dirty="0" err="1" smtClean="0">
                <a:solidFill>
                  <a:schemeClr val="tx2"/>
                </a:solidFill>
                <a:latin typeface="+mn-lt"/>
              </a:rPr>
              <a:t>toragepedia</a:t>
            </a:r>
            <a:r>
              <a:rPr lang="en-US" b="1" kern="0" dirty="0" smtClean="0">
                <a:solidFill>
                  <a:schemeClr val="tx2"/>
                </a:solidFill>
                <a:latin typeface="+mn-lt"/>
              </a:rPr>
              <a:t> </a:t>
            </a:r>
            <a:r>
              <a:rPr lang="en-US" sz="1050" b="1" kern="0" dirty="0">
                <a:solidFill>
                  <a:schemeClr val="tx2"/>
                </a:solidFill>
                <a:latin typeface="+mn-lt"/>
              </a:rPr>
              <a:t>‏ </a:t>
            </a:r>
            <a:endParaRPr lang="en-US" sz="1050" b="1" kern="0" dirty="0" smtClean="0">
              <a:solidFill>
                <a:schemeClr val="tx2"/>
              </a:solidFill>
              <a:latin typeface="+mn-lt"/>
            </a:endParaRPr>
          </a:p>
          <a:p>
            <a:pPr marL="0" indent="0">
              <a:buNone/>
            </a:pPr>
            <a:endParaRPr lang="en-US" b="1" kern="0" dirty="0">
              <a:solidFill>
                <a:schemeClr val="tx2"/>
              </a:solidFill>
            </a:endParaRPr>
          </a:p>
        </p:txBody>
      </p:sp>
      <p:sp>
        <p:nvSpPr>
          <p:cNvPr id="5" name="Subtitle 4"/>
          <p:cNvSpPr txBox="1">
            <a:spLocks/>
          </p:cNvSpPr>
          <p:nvPr/>
        </p:nvSpPr>
        <p:spPr>
          <a:xfrm>
            <a:off x="710670" y="949062"/>
            <a:ext cx="1647343" cy="1020268"/>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spcBef>
                <a:spcPts val="0"/>
              </a:spcBef>
              <a:buNone/>
            </a:pPr>
            <a:r>
              <a:rPr lang="en-US" b="1" kern="0" dirty="0" smtClean="0">
                <a:solidFill>
                  <a:schemeClr val="tx2"/>
                </a:solidFill>
              </a:rPr>
              <a:t>Manny </a:t>
            </a:r>
            <a:r>
              <a:rPr lang="en-US" b="1" kern="0" dirty="0" err="1" smtClean="0">
                <a:solidFill>
                  <a:schemeClr val="tx2"/>
                </a:solidFill>
              </a:rPr>
              <a:t>RodP</a:t>
            </a:r>
            <a:endParaRPr lang="en-US" b="1" kern="0" dirty="0" smtClean="0">
              <a:solidFill>
                <a:schemeClr val="tx2"/>
              </a:solidFill>
            </a:endParaRPr>
          </a:p>
          <a:p>
            <a:pPr marL="0" indent="0">
              <a:spcBef>
                <a:spcPts val="0"/>
              </a:spcBef>
              <a:buNone/>
            </a:pPr>
            <a:endParaRPr lang="en-US" sz="1050" b="1" kern="0" dirty="0" smtClean="0">
              <a:solidFill>
                <a:schemeClr val="tx2"/>
              </a:solidFill>
              <a:latin typeface="+mn-lt"/>
            </a:endParaRPr>
          </a:p>
          <a:p>
            <a:pPr marL="0" indent="0">
              <a:spcBef>
                <a:spcPts val="0"/>
              </a:spcBef>
              <a:buNone/>
            </a:pPr>
            <a:r>
              <a:rPr lang="en-US" b="1" kern="0" dirty="0" smtClean="0">
                <a:solidFill>
                  <a:schemeClr val="tx2"/>
                </a:solidFill>
                <a:latin typeface="+mn-lt"/>
              </a:rPr>
              <a:t>@</a:t>
            </a:r>
            <a:r>
              <a:rPr lang="en-US" b="1" kern="0" dirty="0" err="1" smtClean="0">
                <a:solidFill>
                  <a:schemeClr val="tx2"/>
                </a:solidFill>
                <a:latin typeface="+mn-lt"/>
              </a:rPr>
              <a:t>mannyrodp</a:t>
            </a:r>
            <a:r>
              <a:rPr lang="en-US" sz="1050" b="1" kern="0" dirty="0" smtClean="0">
                <a:solidFill>
                  <a:schemeClr val="tx2"/>
                </a:solidFill>
                <a:latin typeface="+mn-lt"/>
              </a:rPr>
              <a:t>‏ </a:t>
            </a:r>
          </a:p>
          <a:p>
            <a:pPr marL="0" indent="0">
              <a:buNone/>
            </a:pPr>
            <a:endParaRPr lang="en-US" b="1" kern="0" dirty="0">
              <a:solidFill>
                <a:schemeClr val="tx2"/>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176" y="1942711"/>
            <a:ext cx="1185200" cy="1185200"/>
          </a:xfrm>
          <a:prstGeom prst="rect">
            <a:avLst/>
          </a:prstGeom>
        </p:spPr>
      </p:pic>
      <p:pic>
        <p:nvPicPr>
          <p:cNvPr id="7" name="Picture 6"/>
          <p:cNvPicPr>
            <a:picLocks noChangeAspect="1"/>
          </p:cNvPicPr>
          <p:nvPr/>
        </p:nvPicPr>
        <p:blipFill>
          <a:blip r:embed="rId4"/>
          <a:stretch>
            <a:fillRect/>
          </a:stretch>
        </p:blipFill>
        <p:spPr>
          <a:xfrm>
            <a:off x="795426" y="1967070"/>
            <a:ext cx="1136482" cy="1136482"/>
          </a:xfrm>
          <a:prstGeom prst="rect">
            <a:avLst/>
          </a:prstGeom>
        </p:spPr>
      </p:pic>
      <p:sp>
        <p:nvSpPr>
          <p:cNvPr id="8" name="Subtitle 4"/>
          <p:cNvSpPr txBox="1">
            <a:spLocks/>
          </p:cNvSpPr>
          <p:nvPr/>
        </p:nvSpPr>
        <p:spPr>
          <a:xfrm>
            <a:off x="4777541" y="949062"/>
            <a:ext cx="1954632" cy="1020268"/>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spcBef>
                <a:spcPts val="0"/>
              </a:spcBef>
              <a:buNone/>
            </a:pPr>
            <a:r>
              <a:rPr lang="en-US" b="1" kern="0" dirty="0" smtClean="0">
                <a:solidFill>
                  <a:schemeClr val="tx2"/>
                </a:solidFill>
              </a:rPr>
              <a:t>Chris McNally</a:t>
            </a:r>
          </a:p>
          <a:p>
            <a:pPr marL="0" indent="0">
              <a:spcBef>
                <a:spcPts val="0"/>
              </a:spcBef>
              <a:buNone/>
            </a:pPr>
            <a:endParaRPr lang="en-US" sz="1050" b="1" kern="0" dirty="0" smtClean="0">
              <a:solidFill>
                <a:schemeClr val="tx2"/>
              </a:solidFill>
              <a:latin typeface="+mn-lt"/>
            </a:endParaRPr>
          </a:p>
          <a:p>
            <a:pPr marL="0" indent="0">
              <a:spcBef>
                <a:spcPts val="0"/>
              </a:spcBef>
              <a:buNone/>
            </a:pPr>
            <a:r>
              <a:rPr lang="en-US" b="1" kern="0" dirty="0">
                <a:solidFill>
                  <a:schemeClr val="tx2"/>
                </a:solidFill>
                <a:latin typeface="+mn-lt"/>
              </a:rPr>
              <a:t>@</a:t>
            </a:r>
            <a:r>
              <a:rPr lang="en-US" b="1" kern="0" dirty="0" err="1">
                <a:solidFill>
                  <a:schemeClr val="tx2"/>
                </a:solidFill>
                <a:latin typeface="+mn-lt"/>
              </a:rPr>
              <a:t>technologychaos</a:t>
            </a:r>
            <a:r>
              <a:rPr lang="en-US" b="1" kern="0" dirty="0">
                <a:solidFill>
                  <a:schemeClr val="tx2"/>
                </a:solidFill>
                <a:latin typeface="+mn-lt"/>
              </a:rPr>
              <a:t> </a:t>
            </a:r>
            <a:r>
              <a:rPr lang="en-US" sz="1050" b="1" kern="0" dirty="0" smtClean="0">
                <a:solidFill>
                  <a:schemeClr val="tx2"/>
                </a:solidFill>
                <a:latin typeface="+mn-lt"/>
              </a:rPr>
              <a:t>‏ </a:t>
            </a:r>
          </a:p>
          <a:p>
            <a:pPr marL="0" indent="0">
              <a:buNone/>
            </a:pPr>
            <a:endParaRPr lang="en-US" b="1" kern="0" dirty="0">
              <a:solidFill>
                <a:schemeClr val="tx2"/>
              </a:solidFill>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9242" y="1942711"/>
            <a:ext cx="1185200" cy="1185200"/>
          </a:xfrm>
          <a:prstGeom prst="rect">
            <a:avLst/>
          </a:prstGeom>
        </p:spPr>
      </p:pic>
      <p:sp>
        <p:nvSpPr>
          <p:cNvPr id="10" name="Subtitle 4"/>
          <p:cNvSpPr txBox="1">
            <a:spLocks/>
          </p:cNvSpPr>
          <p:nvPr/>
        </p:nvSpPr>
        <p:spPr>
          <a:xfrm>
            <a:off x="6879682" y="949062"/>
            <a:ext cx="1954632" cy="1020268"/>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spcBef>
                <a:spcPts val="0"/>
              </a:spcBef>
              <a:buNone/>
            </a:pPr>
            <a:r>
              <a:rPr lang="en-US" b="1" kern="0" dirty="0" smtClean="0">
                <a:solidFill>
                  <a:schemeClr val="tx2"/>
                </a:solidFill>
              </a:rPr>
              <a:t>Kevin Zawodzinski</a:t>
            </a:r>
          </a:p>
          <a:p>
            <a:pPr marL="0" indent="0">
              <a:spcBef>
                <a:spcPts val="0"/>
              </a:spcBef>
              <a:buNone/>
            </a:pPr>
            <a:endParaRPr lang="en-US" sz="1050" b="1" kern="0" dirty="0" smtClean="0">
              <a:solidFill>
                <a:schemeClr val="tx2"/>
              </a:solidFill>
              <a:latin typeface="+mn-lt"/>
            </a:endParaRPr>
          </a:p>
          <a:p>
            <a:pPr marL="0" indent="0">
              <a:spcBef>
                <a:spcPts val="0"/>
              </a:spcBef>
              <a:buNone/>
            </a:pPr>
            <a:r>
              <a:rPr lang="en-US" b="1" kern="0" dirty="0" smtClean="0">
                <a:solidFill>
                  <a:schemeClr val="tx2"/>
                </a:solidFill>
                <a:latin typeface="+mn-lt"/>
              </a:rPr>
              <a:t>@</a:t>
            </a:r>
            <a:r>
              <a:rPr lang="en-US" b="1" kern="0" dirty="0" err="1" smtClean="0">
                <a:solidFill>
                  <a:schemeClr val="tx2"/>
                </a:solidFill>
                <a:latin typeface="+mn-lt"/>
              </a:rPr>
              <a:t>kzawo</a:t>
            </a:r>
            <a:endParaRPr lang="en-US" sz="1050" b="1" kern="0" dirty="0" smtClean="0">
              <a:solidFill>
                <a:schemeClr val="tx2"/>
              </a:solidFill>
              <a:latin typeface="+mn-lt"/>
            </a:endParaRPr>
          </a:p>
          <a:p>
            <a:pPr marL="0" indent="0">
              <a:buNone/>
            </a:pPr>
            <a:endParaRPr lang="en-US" b="1" kern="0" dirty="0">
              <a:solidFill>
                <a:schemeClr val="tx2"/>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5399" y="1945610"/>
            <a:ext cx="792012" cy="1157942"/>
          </a:xfrm>
          <a:prstGeom prst="rect">
            <a:avLst/>
          </a:prstGeom>
        </p:spPr>
      </p:pic>
      <p:sp>
        <p:nvSpPr>
          <p:cNvPr id="2" name="TextBox 1"/>
          <p:cNvSpPr txBox="1"/>
          <p:nvPr/>
        </p:nvSpPr>
        <p:spPr>
          <a:xfrm>
            <a:off x="1513306" y="3554472"/>
            <a:ext cx="6168099" cy="769441"/>
          </a:xfrm>
          <a:prstGeom prst="rect">
            <a:avLst/>
          </a:prstGeom>
          <a:noFill/>
        </p:spPr>
        <p:txBody>
          <a:bodyPr wrap="none" rtlCol="0">
            <a:spAutoFit/>
          </a:bodyPr>
          <a:lstStyle/>
          <a:p>
            <a:pPr>
              <a:spcBef>
                <a:spcPts val="0"/>
              </a:spcBef>
              <a:spcAft>
                <a:spcPts val="0"/>
              </a:spcAft>
              <a:buClr>
                <a:schemeClr val="bg1"/>
              </a:buClr>
            </a:pPr>
            <a:r>
              <a:rPr lang="en-US" sz="4400" dirty="0" smtClean="0">
                <a:solidFill>
                  <a:schemeClr val="tx2"/>
                </a:solidFill>
                <a:latin typeface="+mn-lt"/>
              </a:rPr>
              <a:t>We are all #PRESALES</a:t>
            </a:r>
          </a:p>
        </p:txBody>
      </p:sp>
    </p:spTree>
    <p:extLst>
      <p:ext uri="{BB962C8B-B14F-4D97-AF65-F5344CB8AC3E}">
        <p14:creationId xmlns:p14="http://schemas.microsoft.com/office/powerpoint/2010/main" val="542453331"/>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59" y="202510"/>
            <a:ext cx="3150983" cy="472577"/>
          </a:xfrm>
        </p:spPr>
        <p:txBody>
          <a:bodyPr>
            <a:normAutofit fontScale="90000"/>
          </a:bodyPr>
          <a:lstStyle/>
          <a:p>
            <a:r>
              <a:rPr lang="en-US" dirty="0" smtClean="0"/>
              <a:t>Container Storage Persistence is Important</a:t>
            </a:r>
            <a:endParaRPr lang="en-US" dirty="0"/>
          </a:p>
        </p:txBody>
      </p:sp>
      <p:pic>
        <p:nvPicPr>
          <p:cNvPr id="8" name="Picture 7"/>
          <p:cNvPicPr>
            <a:picLocks noChangeAspect="1"/>
          </p:cNvPicPr>
          <p:nvPr/>
        </p:nvPicPr>
        <p:blipFill rotWithShape="1">
          <a:blip r:embed="rId3"/>
          <a:srcRect b="5695"/>
          <a:stretch/>
        </p:blipFill>
        <p:spPr>
          <a:xfrm>
            <a:off x="3970119" y="-38251"/>
            <a:ext cx="5278053" cy="5118017"/>
          </a:xfrm>
          <a:prstGeom prst="rect">
            <a:avLst/>
          </a:prstGeom>
        </p:spPr>
      </p:pic>
      <p:sp>
        <p:nvSpPr>
          <p:cNvPr id="3" name="Rectangular Callout 2"/>
          <p:cNvSpPr/>
          <p:nvPr/>
        </p:nvSpPr>
        <p:spPr>
          <a:xfrm>
            <a:off x="280297" y="1918185"/>
            <a:ext cx="3313642" cy="1889886"/>
          </a:xfrm>
          <a:prstGeom prst="wedgeRectCallout">
            <a:avLst>
              <a:gd name="adj1" fmla="val 61990"/>
              <a:gd name="adj2" fmla="val 38681"/>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7 of 10 Top Require Persistence </a:t>
            </a:r>
          </a:p>
        </p:txBody>
      </p:sp>
      <p:sp>
        <p:nvSpPr>
          <p:cNvPr id="4" name="5-Point Star 3"/>
          <p:cNvSpPr/>
          <p:nvPr/>
        </p:nvSpPr>
        <p:spPr>
          <a:xfrm>
            <a:off x="4742387" y="492251"/>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10" name="Rectangle 9"/>
          <p:cNvSpPr/>
          <p:nvPr/>
        </p:nvSpPr>
        <p:spPr>
          <a:xfrm>
            <a:off x="280297" y="1334127"/>
            <a:ext cx="3455433" cy="461665"/>
          </a:xfrm>
          <a:prstGeom prst="rect">
            <a:avLst/>
          </a:prstGeom>
        </p:spPr>
        <p:txBody>
          <a:bodyPr wrap="none">
            <a:spAutoFit/>
          </a:bodyPr>
          <a:lstStyle/>
          <a:p>
            <a:r>
              <a:rPr lang="en-US" dirty="0"/>
              <a:t>hub.docker.com/explore</a:t>
            </a:r>
          </a:p>
        </p:txBody>
      </p:sp>
      <p:sp>
        <p:nvSpPr>
          <p:cNvPr id="25" name="5-Point Star 24"/>
          <p:cNvSpPr/>
          <p:nvPr/>
        </p:nvSpPr>
        <p:spPr>
          <a:xfrm>
            <a:off x="4742386" y="2333648"/>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8" name="5-Point Star 27"/>
          <p:cNvSpPr/>
          <p:nvPr/>
        </p:nvSpPr>
        <p:spPr>
          <a:xfrm>
            <a:off x="4714651" y="3728617"/>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4" name="5-Point Star 33"/>
          <p:cNvSpPr/>
          <p:nvPr/>
        </p:nvSpPr>
        <p:spPr>
          <a:xfrm>
            <a:off x="4719845" y="2825556"/>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5" name="5-Point Star 34"/>
          <p:cNvSpPr/>
          <p:nvPr/>
        </p:nvSpPr>
        <p:spPr>
          <a:xfrm>
            <a:off x="4719845" y="3273644"/>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6" name="5-Point Star 35"/>
          <p:cNvSpPr/>
          <p:nvPr/>
        </p:nvSpPr>
        <p:spPr>
          <a:xfrm>
            <a:off x="4714650" y="4183590"/>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7" name="5-Point Star 36"/>
          <p:cNvSpPr/>
          <p:nvPr/>
        </p:nvSpPr>
        <p:spPr>
          <a:xfrm>
            <a:off x="4703668" y="4666953"/>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1665937404"/>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0359" y="202510"/>
            <a:ext cx="7955280" cy="472577"/>
          </a:xfrm>
        </p:spPr>
        <p:txBody>
          <a:bodyPr>
            <a:normAutofit fontScale="90000"/>
          </a:bodyPr>
          <a:lstStyle/>
          <a:p>
            <a:r>
              <a:rPr lang="en-US" dirty="0" smtClean="0"/>
              <a:t>Container Storage Persistence is Important</a:t>
            </a:r>
            <a:endParaRPr lang="en-US" dirty="0"/>
          </a:p>
        </p:txBody>
      </p:sp>
      <p:sp>
        <p:nvSpPr>
          <p:cNvPr id="5" name="Rectangle 4"/>
          <p:cNvSpPr/>
          <p:nvPr/>
        </p:nvSpPr>
        <p:spPr>
          <a:xfrm>
            <a:off x="581343" y="4220240"/>
            <a:ext cx="7645400" cy="430887"/>
          </a:xfrm>
          <a:prstGeom prst="rect">
            <a:avLst/>
          </a:prstGeom>
        </p:spPr>
        <p:txBody>
          <a:bodyPr wrap="square">
            <a:spAutoFit/>
          </a:bodyPr>
          <a:lstStyle/>
          <a:p>
            <a:r>
              <a:rPr lang="en-US" sz="1100" dirty="0" err="1" smtClean="0"/>
              <a:t>Src</a:t>
            </a:r>
            <a:r>
              <a:rPr lang="en-US" sz="1100" dirty="0" smtClean="0"/>
              <a:t>: </a:t>
            </a:r>
            <a:r>
              <a:rPr lang="en-US" sz="1100" dirty="0" err="1" smtClean="0"/>
              <a:t>Portworx</a:t>
            </a:r>
            <a:r>
              <a:rPr lang="en-US" sz="1100" dirty="0" smtClean="0"/>
              <a:t> </a:t>
            </a:r>
            <a:r>
              <a:rPr lang="en-US" sz="1100" dirty="0"/>
              <a:t>Annual Container Adoption Survey </a:t>
            </a:r>
            <a:r>
              <a:rPr lang="en-US" sz="1100" dirty="0" smtClean="0"/>
              <a:t>2017 , n=491 IT pros</a:t>
            </a:r>
          </a:p>
          <a:p>
            <a:r>
              <a:rPr lang="en-US" sz="1100" dirty="0" smtClean="0"/>
              <a:t>https</a:t>
            </a:r>
            <a:r>
              <a:rPr lang="en-US" sz="1100" dirty="0"/>
              <a:t>://portworx.com/wp-content/uploads/2017/04/Portworx_Annual_Container_Adoption_Survey_2017_Report.pdf</a:t>
            </a:r>
          </a:p>
        </p:txBody>
      </p:sp>
      <p:pic>
        <p:nvPicPr>
          <p:cNvPr id="6" name="Picture 5"/>
          <p:cNvPicPr>
            <a:picLocks noChangeAspect="1"/>
          </p:cNvPicPr>
          <p:nvPr/>
        </p:nvPicPr>
        <p:blipFill rotWithShape="1">
          <a:blip r:embed="rId3"/>
          <a:srcRect r="53511"/>
          <a:stretch/>
        </p:blipFill>
        <p:spPr>
          <a:xfrm>
            <a:off x="444313" y="598810"/>
            <a:ext cx="1628327" cy="3462151"/>
          </a:xfrm>
          <a:prstGeom prst="rect">
            <a:avLst/>
          </a:prstGeom>
        </p:spPr>
      </p:pic>
      <p:pic>
        <p:nvPicPr>
          <p:cNvPr id="12" name="Picture 11"/>
          <p:cNvPicPr>
            <a:picLocks noChangeAspect="1"/>
          </p:cNvPicPr>
          <p:nvPr/>
        </p:nvPicPr>
        <p:blipFill>
          <a:blip r:embed="rId4"/>
          <a:stretch>
            <a:fillRect/>
          </a:stretch>
        </p:blipFill>
        <p:spPr>
          <a:xfrm>
            <a:off x="4206006" y="2136539"/>
            <a:ext cx="4496987" cy="2079341"/>
          </a:xfrm>
          <a:prstGeom prst="rect">
            <a:avLst/>
          </a:prstGeom>
        </p:spPr>
      </p:pic>
      <p:sp>
        <p:nvSpPr>
          <p:cNvPr id="10" name="Rectangular Callout 9"/>
          <p:cNvSpPr/>
          <p:nvPr/>
        </p:nvSpPr>
        <p:spPr>
          <a:xfrm>
            <a:off x="5628293" y="708660"/>
            <a:ext cx="2178397" cy="1547813"/>
          </a:xfrm>
          <a:prstGeom prst="wedgeRectCallout">
            <a:avLst>
              <a:gd name="adj1" fmla="val -27918"/>
              <a:gd name="adj2" fmla="val 68117"/>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800" dirty="0" smtClean="0">
                <a:solidFill>
                  <a:schemeClr val="bg2"/>
                </a:solidFill>
                <a:latin typeface="+mn-lt"/>
              </a:rPr>
              <a:t>… and better tools and solutions are needed.</a:t>
            </a:r>
          </a:p>
        </p:txBody>
      </p:sp>
      <p:sp>
        <p:nvSpPr>
          <p:cNvPr id="8" name="Rounded Rectangle 7"/>
          <p:cNvSpPr/>
          <p:nvPr/>
        </p:nvSpPr>
        <p:spPr>
          <a:xfrm>
            <a:off x="444313" y="2410156"/>
            <a:ext cx="2062963" cy="348632"/>
          </a:xfrm>
          <a:prstGeom prst="roundRect">
            <a:avLst/>
          </a:prstGeom>
          <a:noFill/>
          <a:ln w="28575" cmpd="sng">
            <a:solidFill>
              <a:schemeClr val="accent4"/>
            </a:solidFill>
            <a:prstDash val="sysDot"/>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7" name="Rectangular Callout 6"/>
          <p:cNvSpPr/>
          <p:nvPr/>
        </p:nvSpPr>
        <p:spPr>
          <a:xfrm>
            <a:off x="2846993" y="708660"/>
            <a:ext cx="2178397" cy="1547813"/>
          </a:xfrm>
          <a:prstGeom prst="wedgeRectCallout">
            <a:avLst>
              <a:gd name="adj1" fmla="val -93505"/>
              <a:gd name="adj2" fmla="val 59502"/>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1800" dirty="0">
                <a:solidFill>
                  <a:schemeClr val="bg2"/>
                </a:solidFill>
                <a:latin typeface="+mn-lt"/>
              </a:rPr>
              <a:t>S</a:t>
            </a:r>
            <a:r>
              <a:rPr lang="en-US" sz="1800" dirty="0" smtClean="0">
                <a:solidFill>
                  <a:schemeClr val="bg2"/>
                </a:solidFill>
                <a:latin typeface="+mn-lt"/>
              </a:rPr>
              <a:t>torage persistence is the most challenging</a:t>
            </a:r>
          </a:p>
        </p:txBody>
      </p:sp>
    </p:spTree>
    <p:extLst>
      <p:ext uri="{BB962C8B-B14F-4D97-AF65-F5344CB8AC3E}">
        <p14:creationId xmlns:p14="http://schemas.microsoft.com/office/powerpoint/2010/main" val="2943667457"/>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REX-Ray</a:t>
            </a:r>
            <a:endParaRPr lang="en-US" dirty="0"/>
          </a:p>
        </p:txBody>
      </p:sp>
      <p:grpSp>
        <p:nvGrpSpPr>
          <p:cNvPr id="4" name="Group 3"/>
          <p:cNvGrpSpPr/>
          <p:nvPr/>
        </p:nvGrpSpPr>
        <p:grpSpPr>
          <a:xfrm>
            <a:off x="497694" y="904611"/>
            <a:ext cx="2050069" cy="3493516"/>
            <a:chOff x="301306" y="1524000"/>
            <a:chExt cx="1476693" cy="2516428"/>
          </a:xfrm>
        </p:grpSpPr>
        <p:pic>
          <p:nvPicPr>
            <p:cNvPr id="5" name="Picture 4" descr="Low Res Rex-Ray 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306" y="1524000"/>
              <a:ext cx="1476693" cy="2120900"/>
            </a:xfrm>
            <a:prstGeom prst="rect">
              <a:avLst/>
            </a:prstGeom>
          </p:spPr>
        </p:pic>
        <p:sp>
          <p:nvSpPr>
            <p:cNvPr id="6" name="Rectangle 5"/>
            <p:cNvSpPr/>
            <p:nvPr/>
          </p:nvSpPr>
          <p:spPr>
            <a:xfrm>
              <a:off x="492572" y="3707884"/>
              <a:ext cx="964376" cy="332544"/>
            </a:xfrm>
            <a:prstGeom prst="rect">
              <a:avLst/>
            </a:prstGeom>
          </p:spPr>
          <p:txBody>
            <a:bodyPr wrap="none">
              <a:spAutoFit/>
            </a:bodyPr>
            <a:lstStyle/>
            <a:p>
              <a:pPr algn="ctr"/>
              <a:r>
                <a:rPr lang="en-US" dirty="0">
                  <a:solidFill>
                    <a:srgbClr val="000000"/>
                  </a:solidFill>
                  <a:latin typeface="Avenir Book"/>
                  <a:ea typeface="Verdana" charset="0"/>
                  <a:cs typeface="Avenir Book"/>
                </a:rPr>
                <a:t>REX-Ray</a:t>
              </a:r>
              <a:endParaRPr lang="en-US" dirty="0">
                <a:solidFill>
                  <a:srgbClr val="000000"/>
                </a:solidFill>
              </a:endParaRPr>
            </a:p>
          </p:txBody>
        </p:sp>
      </p:grpSp>
      <p:sp>
        <p:nvSpPr>
          <p:cNvPr id="11" name="TextBox 10"/>
          <p:cNvSpPr txBox="1"/>
          <p:nvPr/>
        </p:nvSpPr>
        <p:spPr>
          <a:xfrm>
            <a:off x="3439734" y="437519"/>
            <a:ext cx="4645843" cy="1015663"/>
          </a:xfrm>
          <a:prstGeom prst="rect">
            <a:avLst/>
          </a:prstGeom>
          <a:noFill/>
        </p:spPr>
        <p:txBody>
          <a:bodyPr wrap="square" rtlCol="0">
            <a:spAutoFit/>
          </a:bodyPr>
          <a:lstStyle/>
          <a:p>
            <a:r>
              <a:rPr lang="en-US" sz="2000" dirty="0" smtClean="0">
                <a:solidFill>
                  <a:srgbClr val="000000"/>
                </a:solidFill>
              </a:rPr>
              <a:t>The </a:t>
            </a:r>
            <a:r>
              <a:rPr lang="en-US" sz="2000" dirty="0">
                <a:solidFill>
                  <a:srgbClr val="000000"/>
                </a:solidFill>
              </a:rPr>
              <a:t>leading container storage orchestration engine enabling persistence for cloud native </a:t>
            </a:r>
            <a:r>
              <a:rPr lang="en-US" sz="2000" dirty="0" smtClean="0">
                <a:solidFill>
                  <a:srgbClr val="000000"/>
                </a:solidFill>
              </a:rPr>
              <a:t>workloads</a:t>
            </a:r>
          </a:p>
        </p:txBody>
      </p:sp>
      <p:sp>
        <p:nvSpPr>
          <p:cNvPr id="12" name="Left Brace 11"/>
          <p:cNvSpPr/>
          <p:nvPr/>
        </p:nvSpPr>
        <p:spPr>
          <a:xfrm>
            <a:off x="3167571" y="385449"/>
            <a:ext cx="295382" cy="1106462"/>
          </a:xfrm>
          <a:prstGeom prst="leftBrace">
            <a:avLst>
              <a:gd name="adj1" fmla="val 66845"/>
              <a:gd name="adj2" fmla="val 50000"/>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44444"/>
              </a:solidFill>
            </a:endParaRPr>
          </a:p>
        </p:txBody>
      </p:sp>
      <p:sp>
        <p:nvSpPr>
          <p:cNvPr id="13" name="Left Brace 12"/>
          <p:cNvSpPr/>
          <p:nvPr/>
        </p:nvSpPr>
        <p:spPr>
          <a:xfrm rot="10800000">
            <a:off x="7857151" y="385446"/>
            <a:ext cx="258069" cy="1055663"/>
          </a:xfrm>
          <a:prstGeom prst="leftBrace">
            <a:avLst>
              <a:gd name="adj1" fmla="val 66845"/>
              <a:gd name="adj2" fmla="val 50000"/>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44444"/>
              </a:solidFill>
            </a:endParaRPr>
          </a:p>
        </p:txBody>
      </p:sp>
      <p:sp>
        <p:nvSpPr>
          <p:cNvPr id="3" name="TextBox 2"/>
          <p:cNvSpPr txBox="1"/>
          <p:nvPr/>
        </p:nvSpPr>
        <p:spPr>
          <a:xfrm>
            <a:off x="429269" y="4398127"/>
            <a:ext cx="2186917" cy="289823"/>
          </a:xfrm>
          <a:prstGeom prst="rect">
            <a:avLst/>
          </a:prstGeom>
          <a:noFill/>
        </p:spPr>
        <p:txBody>
          <a:bodyPr wrap="none" rtlCol="0">
            <a:spAutoFit/>
          </a:bodyPr>
          <a:lstStyle/>
          <a:p>
            <a:pPr>
              <a:lnSpc>
                <a:spcPct val="90000"/>
              </a:lnSpc>
              <a:spcBef>
                <a:spcPts val="600"/>
              </a:spcBef>
              <a:spcAft>
                <a:spcPts val="0"/>
              </a:spcAft>
              <a:buClr>
                <a:srgbClr val="007DB8"/>
              </a:buClr>
            </a:pPr>
            <a:r>
              <a:rPr lang="en-US" sz="1400" dirty="0" err="1" smtClean="0">
                <a:solidFill>
                  <a:srgbClr val="000000"/>
                </a:solidFill>
                <a:latin typeface="Arial"/>
              </a:rPr>
              <a:t>rexray.codedellemc.com</a:t>
            </a:r>
            <a:endParaRPr lang="en-US" sz="1400" dirty="0" smtClean="0">
              <a:solidFill>
                <a:srgbClr val="000000"/>
              </a:solidFill>
              <a:latin typeface="Arial"/>
            </a:endParaRPr>
          </a:p>
        </p:txBody>
      </p:sp>
      <p:sp>
        <p:nvSpPr>
          <p:cNvPr id="10" name="Content Placeholder 1"/>
          <p:cNvSpPr txBox="1">
            <a:spLocks/>
          </p:cNvSpPr>
          <p:nvPr/>
        </p:nvSpPr>
        <p:spPr>
          <a:xfrm>
            <a:off x="2724839" y="1747446"/>
            <a:ext cx="3126164" cy="2845107"/>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kern="0" dirty="0">
                <a:solidFill>
                  <a:srgbClr val="444444"/>
                </a:solidFill>
              </a:rPr>
              <a:t>Open </a:t>
            </a:r>
            <a:r>
              <a:rPr lang="en-US" kern="0" dirty="0" smtClean="0">
                <a:solidFill>
                  <a:srgbClr val="444444"/>
                </a:solidFill>
              </a:rPr>
              <a:t>Source and Community based</a:t>
            </a:r>
            <a:endParaRPr lang="en-US" kern="0" dirty="0">
              <a:solidFill>
                <a:srgbClr val="444444"/>
              </a:solidFill>
            </a:endParaRPr>
          </a:p>
          <a:p>
            <a:r>
              <a:rPr lang="en-US" kern="0" dirty="0" smtClean="0">
                <a:solidFill>
                  <a:srgbClr val="444444"/>
                </a:solidFill>
              </a:rPr>
              <a:t>Supports key platforms</a:t>
            </a:r>
          </a:p>
          <a:p>
            <a:r>
              <a:rPr lang="en-US" kern="0" dirty="0" smtClean="0">
                <a:solidFill>
                  <a:srgbClr val="444444"/>
                </a:solidFill>
              </a:rPr>
              <a:t>Enterprise Ready</a:t>
            </a:r>
          </a:p>
          <a:p>
            <a:pPr lvl="1"/>
            <a:r>
              <a:rPr lang="en-US" kern="0" dirty="0" smtClean="0">
                <a:solidFill>
                  <a:srgbClr val="444444"/>
                </a:solidFill>
              </a:rPr>
              <a:t>High Availability</a:t>
            </a:r>
          </a:p>
          <a:p>
            <a:pPr lvl="1"/>
            <a:r>
              <a:rPr lang="en-US" kern="0" dirty="0" smtClean="0">
                <a:solidFill>
                  <a:srgbClr val="444444"/>
                </a:solidFill>
              </a:rPr>
              <a:t>CLI Intuitiveness</a:t>
            </a:r>
          </a:p>
          <a:p>
            <a:pPr lvl="1"/>
            <a:r>
              <a:rPr lang="en-US" kern="0" dirty="0" smtClean="0">
                <a:solidFill>
                  <a:srgbClr val="444444"/>
                </a:solidFill>
              </a:rPr>
              <a:t>Effortless Deployment</a:t>
            </a:r>
          </a:p>
          <a:p>
            <a:pPr lvl="1"/>
            <a:r>
              <a:rPr lang="en-US" kern="0" dirty="0" smtClean="0">
                <a:solidFill>
                  <a:srgbClr val="444444"/>
                </a:solidFill>
              </a:rPr>
              <a:t>Architectural Choices</a:t>
            </a:r>
          </a:p>
          <a:p>
            <a:r>
              <a:rPr lang="en-US" kern="0" dirty="0" smtClean="0">
                <a:solidFill>
                  <a:srgbClr val="444444"/>
                </a:solidFill>
              </a:rPr>
              <a:t>Multi-Platform Storage Management </a:t>
            </a:r>
          </a:p>
          <a:p>
            <a:pPr lvl="1"/>
            <a:r>
              <a:rPr lang="en-US" kern="0" dirty="0" smtClean="0">
                <a:solidFill>
                  <a:srgbClr val="444444"/>
                </a:solidFill>
              </a:rPr>
              <a:t>Storage agnostic (block/file/object)</a:t>
            </a:r>
            <a:endParaRPr lang="en-US" kern="0" dirty="0">
              <a:solidFill>
                <a:srgbClr val="444444"/>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3330851058"/>
              </p:ext>
            </p:extLst>
          </p:nvPr>
        </p:nvGraphicFramePr>
        <p:xfrm>
          <a:off x="5602152" y="1985249"/>
          <a:ext cx="3290584" cy="2369500"/>
        </p:xfrm>
        <a:graphic>
          <a:graphicData uri="http://schemas.openxmlformats.org/drawingml/2006/table">
            <a:tbl>
              <a:tblPr>
                <a:tableStyleId>{5940675A-B579-460E-94D1-54222C63F5DA}</a:tableStyleId>
              </a:tblPr>
              <a:tblGrid>
                <a:gridCol w="1645292"/>
                <a:gridCol w="1645292"/>
              </a:tblGrid>
              <a:tr h="202823">
                <a:tc>
                  <a:txBody>
                    <a:bodyPr/>
                    <a:lstStyle/>
                    <a:p>
                      <a:pPr algn="l" fontAlgn="b"/>
                      <a:r>
                        <a:rPr lang="en-US" sz="1200" b="1" dirty="0">
                          <a:effectLst/>
                        </a:rPr>
                        <a:t>Provider</a:t>
                      </a:r>
                    </a:p>
                  </a:txBody>
                  <a:tcPr marL="19892" marR="19892" marT="19892" marB="19892" anchor="b"/>
                </a:tc>
                <a:tc>
                  <a:txBody>
                    <a:bodyPr/>
                    <a:lstStyle/>
                    <a:p>
                      <a:pPr algn="l" fontAlgn="b"/>
                      <a:r>
                        <a:rPr lang="en-US" sz="1200" b="1" dirty="0">
                          <a:effectLst/>
                        </a:rPr>
                        <a:t>Storage Platform(s)</a:t>
                      </a:r>
                    </a:p>
                  </a:txBody>
                  <a:tcPr marL="19892" marR="19892" marT="19892" marB="19892" anchor="b"/>
                </a:tc>
              </a:tr>
              <a:tr h="202823">
                <a:tc>
                  <a:txBody>
                    <a:bodyPr/>
                    <a:lstStyle/>
                    <a:p>
                      <a:pPr fontAlgn="t"/>
                      <a:r>
                        <a:rPr lang="en-US" sz="1200" dirty="0">
                          <a:effectLst/>
                        </a:rPr>
                        <a:t>Amazon EC2</a:t>
                      </a:r>
                    </a:p>
                  </a:txBody>
                  <a:tcPr marL="19892" marR="19892" marT="19892" marB="19892"/>
                </a:tc>
                <a:tc>
                  <a:txBody>
                    <a:bodyPr/>
                    <a:lstStyle/>
                    <a:p>
                      <a:pPr fontAlgn="t"/>
                      <a:r>
                        <a:rPr lang="en-US" sz="1200" u="none" strike="noStrike" dirty="0">
                          <a:effectLst/>
                          <a:hlinkClick r:id="rId4"/>
                        </a:rPr>
                        <a:t>EBS</a:t>
                      </a:r>
                      <a:r>
                        <a:rPr lang="en-US" sz="1200" dirty="0">
                          <a:effectLst/>
                        </a:rPr>
                        <a:t>, </a:t>
                      </a:r>
                      <a:r>
                        <a:rPr lang="en-US" sz="1200" u="none" strike="noStrike" dirty="0">
                          <a:effectLst/>
                          <a:hlinkClick r:id="rId5"/>
                        </a:rPr>
                        <a:t>EFS</a:t>
                      </a:r>
                      <a:r>
                        <a:rPr lang="en-US" sz="1200" dirty="0">
                          <a:effectLst/>
                        </a:rPr>
                        <a:t>, </a:t>
                      </a:r>
                      <a:r>
                        <a:rPr lang="en-US" sz="1200" u="none" strike="noStrike" dirty="0">
                          <a:effectLst/>
                          <a:hlinkClick r:id="rId6"/>
                        </a:rPr>
                        <a:t>S3FS</a:t>
                      </a:r>
                      <a:endParaRPr lang="en-US" sz="1200" dirty="0">
                        <a:effectLst/>
                      </a:endParaRPr>
                    </a:p>
                  </a:txBody>
                  <a:tcPr marL="19892" marR="19892" marT="19892" marB="19892"/>
                </a:tc>
              </a:tr>
              <a:tr h="139236">
                <a:tc>
                  <a:txBody>
                    <a:bodyPr/>
                    <a:lstStyle/>
                    <a:p>
                      <a:pPr fontAlgn="t"/>
                      <a:r>
                        <a:rPr lang="en-US" sz="1200">
                          <a:effectLst/>
                        </a:rPr>
                        <a:t>Ceph</a:t>
                      </a:r>
                    </a:p>
                  </a:txBody>
                  <a:tcPr marL="19892" marR="19892" marT="19892" marB="19892"/>
                </a:tc>
                <a:tc>
                  <a:txBody>
                    <a:bodyPr/>
                    <a:lstStyle/>
                    <a:p>
                      <a:pPr fontAlgn="t"/>
                      <a:r>
                        <a:rPr lang="en-US" sz="1200" u="none" strike="noStrike">
                          <a:effectLst/>
                          <a:hlinkClick r:id="rId7"/>
                        </a:rPr>
                        <a:t>RBD</a:t>
                      </a:r>
                      <a:endParaRPr lang="en-US" sz="1200">
                        <a:effectLst/>
                      </a:endParaRPr>
                    </a:p>
                  </a:txBody>
                  <a:tcPr marL="19892" marR="19892" marT="19892" marB="19892"/>
                </a:tc>
              </a:tr>
              <a:tr h="139236">
                <a:tc>
                  <a:txBody>
                    <a:bodyPr/>
                    <a:lstStyle/>
                    <a:p>
                      <a:pPr fontAlgn="t"/>
                      <a:r>
                        <a:rPr lang="en-US" sz="1200">
                          <a:effectLst/>
                        </a:rPr>
                        <a:t>Dell EMC</a:t>
                      </a:r>
                    </a:p>
                  </a:txBody>
                  <a:tcPr marL="19892" marR="19892" marT="19892" marB="19892"/>
                </a:tc>
                <a:tc>
                  <a:txBody>
                    <a:bodyPr/>
                    <a:lstStyle/>
                    <a:p>
                      <a:pPr fontAlgn="t"/>
                      <a:r>
                        <a:rPr lang="en-US" sz="1200" u="none" strike="noStrike">
                          <a:effectLst/>
                          <a:hlinkClick r:id="rId8"/>
                        </a:rPr>
                        <a:t>ScaleIO</a:t>
                      </a:r>
                      <a:r>
                        <a:rPr lang="en-US" sz="1200">
                          <a:effectLst/>
                        </a:rPr>
                        <a:t>, </a:t>
                      </a:r>
                      <a:r>
                        <a:rPr lang="en-US" sz="1200" u="none" strike="noStrike">
                          <a:effectLst/>
                          <a:hlinkClick r:id="rId9"/>
                        </a:rPr>
                        <a:t>Isilon</a:t>
                      </a:r>
                      <a:endParaRPr lang="en-US" sz="1200">
                        <a:effectLst/>
                      </a:endParaRPr>
                    </a:p>
                  </a:txBody>
                  <a:tcPr marL="19892" marR="19892" marT="19892" marB="19892"/>
                </a:tc>
              </a:tr>
              <a:tr h="139236">
                <a:tc>
                  <a:txBody>
                    <a:bodyPr/>
                    <a:lstStyle/>
                    <a:p>
                      <a:pPr fontAlgn="t"/>
                      <a:r>
                        <a:rPr lang="en-US" sz="1200">
                          <a:effectLst/>
                        </a:rPr>
                        <a:t>DigitalOcean</a:t>
                      </a:r>
                    </a:p>
                  </a:txBody>
                  <a:tcPr marL="19892" marR="19892" marT="19892" marB="19892"/>
                </a:tc>
                <a:tc>
                  <a:txBody>
                    <a:bodyPr/>
                    <a:lstStyle/>
                    <a:p>
                      <a:pPr fontAlgn="t"/>
                      <a:r>
                        <a:rPr lang="en-US" sz="1200" u="none" strike="noStrike">
                          <a:effectLst/>
                          <a:hlinkClick r:id="rId10"/>
                        </a:rPr>
                        <a:t>Block Storage</a:t>
                      </a:r>
                      <a:endParaRPr lang="en-US" sz="1200">
                        <a:effectLst/>
                      </a:endParaRPr>
                    </a:p>
                  </a:txBody>
                  <a:tcPr marL="19892" marR="19892" marT="19892" marB="19892"/>
                </a:tc>
              </a:tr>
              <a:tr h="139236">
                <a:tc>
                  <a:txBody>
                    <a:bodyPr/>
                    <a:lstStyle/>
                    <a:p>
                      <a:pPr fontAlgn="t"/>
                      <a:r>
                        <a:rPr lang="en-US" sz="1200">
                          <a:effectLst/>
                        </a:rPr>
                        <a:t>FittedCloud</a:t>
                      </a:r>
                    </a:p>
                  </a:txBody>
                  <a:tcPr marL="19892" marR="19892" marT="19892" marB="19892"/>
                </a:tc>
                <a:tc>
                  <a:txBody>
                    <a:bodyPr/>
                    <a:lstStyle/>
                    <a:p>
                      <a:pPr fontAlgn="t"/>
                      <a:r>
                        <a:rPr lang="en-US" sz="1200" u="none" strike="noStrike">
                          <a:effectLst/>
                          <a:hlinkClick r:id="rId11"/>
                        </a:rPr>
                        <a:t>EBS Optimizer</a:t>
                      </a:r>
                      <a:endParaRPr lang="en-US" sz="1200">
                        <a:effectLst/>
                      </a:endParaRPr>
                    </a:p>
                  </a:txBody>
                  <a:tcPr marL="19892" marR="19892" marT="19892" marB="19892"/>
                </a:tc>
              </a:tr>
              <a:tr h="294094">
                <a:tc>
                  <a:txBody>
                    <a:bodyPr/>
                    <a:lstStyle/>
                    <a:p>
                      <a:pPr fontAlgn="t"/>
                      <a:r>
                        <a:rPr lang="en-US" sz="1200">
                          <a:effectLst/>
                        </a:rPr>
                        <a:t>Google</a:t>
                      </a:r>
                    </a:p>
                  </a:txBody>
                  <a:tcPr marL="19892" marR="19892" marT="19892" marB="19892"/>
                </a:tc>
                <a:tc>
                  <a:txBody>
                    <a:bodyPr/>
                    <a:lstStyle/>
                    <a:p>
                      <a:pPr fontAlgn="t"/>
                      <a:r>
                        <a:rPr lang="en-US" sz="1200" u="none" strike="noStrike">
                          <a:effectLst/>
                          <a:hlinkClick r:id="rId12"/>
                        </a:rPr>
                        <a:t>GCE Persistent Disk</a:t>
                      </a:r>
                      <a:endParaRPr lang="en-US" sz="1200">
                        <a:effectLst/>
                      </a:endParaRPr>
                    </a:p>
                  </a:txBody>
                  <a:tcPr marL="19892" marR="19892" marT="19892" marB="19892"/>
                </a:tc>
              </a:tr>
              <a:tr h="294094">
                <a:tc>
                  <a:txBody>
                    <a:bodyPr/>
                    <a:lstStyle/>
                    <a:p>
                      <a:pPr fontAlgn="t"/>
                      <a:r>
                        <a:rPr lang="en-US" sz="1200">
                          <a:effectLst/>
                        </a:rPr>
                        <a:t>Microsoft</a:t>
                      </a:r>
                    </a:p>
                  </a:txBody>
                  <a:tcPr marL="19892" marR="19892" marT="19892" marB="19892"/>
                </a:tc>
                <a:tc>
                  <a:txBody>
                    <a:bodyPr/>
                    <a:lstStyle/>
                    <a:p>
                      <a:pPr fontAlgn="t"/>
                      <a:r>
                        <a:rPr lang="en-US" sz="1200" u="none" strike="noStrike">
                          <a:effectLst/>
                          <a:hlinkClick r:id="rId13"/>
                        </a:rPr>
                        <a:t>Azure Unmanaged Disk</a:t>
                      </a:r>
                      <a:endParaRPr lang="en-US" sz="1200">
                        <a:effectLst/>
                      </a:endParaRPr>
                    </a:p>
                  </a:txBody>
                  <a:tcPr marL="19892" marR="19892" marT="19892" marB="19892"/>
                </a:tc>
              </a:tr>
              <a:tr h="139236">
                <a:tc>
                  <a:txBody>
                    <a:bodyPr/>
                    <a:lstStyle/>
                    <a:p>
                      <a:pPr fontAlgn="t"/>
                      <a:r>
                        <a:rPr lang="en-US" sz="1200">
                          <a:effectLst/>
                        </a:rPr>
                        <a:t>OpenStack</a:t>
                      </a:r>
                    </a:p>
                  </a:txBody>
                  <a:tcPr marL="19892" marR="19892" marT="19892" marB="19892"/>
                </a:tc>
                <a:tc>
                  <a:txBody>
                    <a:bodyPr/>
                    <a:lstStyle/>
                    <a:p>
                      <a:pPr fontAlgn="t"/>
                      <a:r>
                        <a:rPr lang="en-US" sz="1200" u="none" strike="noStrike">
                          <a:effectLst/>
                          <a:hlinkClick r:id="rId14"/>
                        </a:rPr>
                        <a:t>Cinder</a:t>
                      </a:r>
                      <a:endParaRPr lang="en-US" sz="1200">
                        <a:effectLst/>
                      </a:endParaRPr>
                    </a:p>
                  </a:txBody>
                  <a:tcPr marL="19892" marR="19892" marT="19892" marB="19892"/>
                </a:tc>
              </a:tr>
              <a:tr h="139236">
                <a:tc>
                  <a:txBody>
                    <a:bodyPr/>
                    <a:lstStyle/>
                    <a:p>
                      <a:pPr fontAlgn="t"/>
                      <a:r>
                        <a:rPr lang="en-US" sz="1200" dirty="0" err="1">
                          <a:effectLst/>
                        </a:rPr>
                        <a:t>VirtualBox</a:t>
                      </a:r>
                      <a:endParaRPr lang="en-US" sz="1200" dirty="0">
                        <a:effectLst/>
                      </a:endParaRPr>
                    </a:p>
                  </a:txBody>
                  <a:tcPr marL="19892" marR="19892" marT="19892" marB="19892"/>
                </a:tc>
                <a:tc>
                  <a:txBody>
                    <a:bodyPr/>
                    <a:lstStyle/>
                    <a:p>
                      <a:pPr fontAlgn="t"/>
                      <a:r>
                        <a:rPr lang="en-US" sz="1200" u="none" strike="noStrike" dirty="0">
                          <a:effectLst/>
                          <a:hlinkClick r:id="rId15"/>
                        </a:rPr>
                        <a:t>Virtual Media</a:t>
                      </a:r>
                      <a:endParaRPr lang="en-US" sz="1200" dirty="0">
                        <a:effectLst/>
                      </a:endParaRPr>
                    </a:p>
                  </a:txBody>
                  <a:tcPr marL="19892" marR="19892" marT="19892" marB="19892"/>
                </a:tc>
              </a:tr>
            </a:tbl>
          </a:graphicData>
        </a:graphic>
      </p:graphicFrame>
      <p:sp>
        <p:nvSpPr>
          <p:cNvPr id="28" name="Rectangle 2"/>
          <p:cNvSpPr>
            <a:spLocks noChangeArrowheads="1"/>
          </p:cNvSpPr>
          <p:nvPr/>
        </p:nvSpPr>
        <p:spPr bwMode="auto">
          <a:xfrm>
            <a:off x="-2310275" y="3422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1244212"/>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8626" y="404287"/>
            <a:ext cx="7721876" cy="3928759"/>
          </a:xfrm>
          <a:prstGeom prst="rect">
            <a:avLst/>
          </a:prstGeom>
        </p:spPr>
      </p:pic>
    </p:spTree>
    <p:extLst>
      <p:ext uri="{BB962C8B-B14F-4D97-AF65-F5344CB8AC3E}">
        <p14:creationId xmlns:p14="http://schemas.microsoft.com/office/powerpoint/2010/main" val="1910999385"/>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Storage Interface (CSI) Initiative</a:t>
            </a:r>
            <a:endParaRPr lang="en-US" dirty="0"/>
          </a:p>
        </p:txBody>
      </p:sp>
      <p:sp>
        <p:nvSpPr>
          <p:cNvPr id="3" name="Content Placeholder 2"/>
          <p:cNvSpPr>
            <a:spLocks noGrp="1"/>
          </p:cNvSpPr>
          <p:nvPr>
            <p:ph sz="half" idx="4294967295"/>
          </p:nvPr>
        </p:nvSpPr>
        <p:spPr>
          <a:xfrm>
            <a:off x="0" y="1279525"/>
            <a:ext cx="7954963" cy="3200400"/>
          </a:xfrm>
          <a:prstGeom prst="rect">
            <a:avLst/>
          </a:prstGeom>
        </p:spPr>
        <p:txBody>
          <a:bodyPr/>
          <a:lstStyle/>
          <a:p>
            <a:endParaRPr lang="en-US" dirty="0" smtClean="0"/>
          </a:p>
          <a:p>
            <a:endParaRPr lang="en-US" dirty="0"/>
          </a:p>
          <a:p>
            <a:endParaRPr lang="en-US" dirty="0" smtClean="0"/>
          </a:p>
          <a:p>
            <a:endParaRPr lang="en-US" dirty="0"/>
          </a:p>
        </p:txBody>
      </p:sp>
      <p:sp>
        <p:nvSpPr>
          <p:cNvPr id="7" name="TextBox 6"/>
          <p:cNvSpPr txBox="1"/>
          <p:nvPr/>
        </p:nvSpPr>
        <p:spPr>
          <a:xfrm>
            <a:off x="352144" y="740865"/>
            <a:ext cx="5370653" cy="4031873"/>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Created in March 2017 by stakeholders from </a:t>
            </a:r>
            <a:r>
              <a:rPr lang="en-US" sz="1600" dirty="0" err="1" smtClean="0">
                <a:solidFill>
                  <a:schemeClr val="bg1"/>
                </a:solidFill>
                <a:latin typeface="+mn-lt"/>
              </a:rPr>
              <a:t>Mesos</a:t>
            </a:r>
            <a:r>
              <a:rPr lang="en-US" sz="1600" dirty="0" smtClean="0">
                <a:solidFill>
                  <a:schemeClr val="bg1"/>
                </a:solidFill>
                <a:latin typeface="+mn-lt"/>
              </a:rPr>
              <a:t>, Google/Kubernetes, Docker, and Cloud Foundry </a:t>
            </a:r>
          </a:p>
          <a:p>
            <a:pPr marL="742950" lvl="1" indent="-285750">
              <a:spcBef>
                <a:spcPts val="0"/>
              </a:spcBef>
              <a:spcAft>
                <a:spcPts val="0"/>
              </a:spcAft>
              <a:buClr>
                <a:schemeClr val="bg1"/>
              </a:buClr>
              <a:buFont typeface="Arial" panose="020B0604020202020204" pitchFamily="34" charset="0"/>
              <a:buChar char="•"/>
            </a:pPr>
            <a:r>
              <a:rPr lang="en-US" sz="1400" dirty="0" smtClean="0">
                <a:solidFill>
                  <a:schemeClr val="bg1"/>
                </a:solidFill>
                <a:latin typeface="+mn-lt"/>
              </a:rPr>
              <a:t>Exec Sponsor – Benjamin </a:t>
            </a:r>
            <a:r>
              <a:rPr lang="en-US" sz="1400" dirty="0" err="1" smtClean="0">
                <a:solidFill>
                  <a:schemeClr val="bg1"/>
                </a:solidFill>
                <a:latin typeface="+mn-lt"/>
              </a:rPr>
              <a:t>Hindman</a:t>
            </a:r>
            <a:r>
              <a:rPr lang="en-US" sz="1400" dirty="0" smtClean="0">
                <a:solidFill>
                  <a:schemeClr val="bg1"/>
                </a:solidFill>
                <a:latin typeface="+mn-lt"/>
              </a:rPr>
              <a:t> , </a:t>
            </a:r>
            <a:r>
              <a:rPr lang="en-US" sz="1400" dirty="0" err="1" smtClean="0">
                <a:solidFill>
                  <a:schemeClr val="bg1"/>
                </a:solidFill>
                <a:latin typeface="+mn-lt"/>
              </a:rPr>
              <a:t>Mesos</a:t>
            </a:r>
            <a:r>
              <a:rPr lang="en-US" sz="1400" dirty="0" smtClean="0">
                <a:solidFill>
                  <a:schemeClr val="bg1"/>
                </a:solidFill>
                <a:latin typeface="+mn-lt"/>
              </a:rPr>
              <a:t> Co-Founder</a:t>
            </a: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Sponsored by the Cloud Native Computing Foundation (CNCF</a:t>
            </a:r>
            <a:r>
              <a:rPr lang="en-US" sz="1600" dirty="0">
                <a:solidFill>
                  <a:schemeClr val="bg1"/>
                </a:solidFill>
                <a:latin typeface="+mn-lt"/>
              </a:rPr>
              <a:t>) Storage Working </a:t>
            </a:r>
            <a:r>
              <a:rPr lang="en-US" sz="1600" dirty="0" smtClean="0">
                <a:solidFill>
                  <a:schemeClr val="bg1"/>
                </a:solidFill>
                <a:latin typeface="+mn-lt"/>
              </a:rPr>
              <a:t>Group</a:t>
            </a:r>
          </a:p>
          <a:p>
            <a:pPr marL="742950" lvl="1" indent="-285750">
              <a:spcBef>
                <a:spcPts val="0"/>
              </a:spcBef>
              <a:spcAft>
                <a:spcPts val="0"/>
              </a:spcAft>
              <a:buClr>
                <a:schemeClr val="bg1"/>
              </a:buClr>
              <a:buFont typeface="Arial" panose="020B0604020202020204" pitchFamily="34" charset="0"/>
              <a:buChar char="•"/>
            </a:pPr>
            <a:r>
              <a:rPr lang="en-US" sz="1400" dirty="0" smtClean="0">
                <a:solidFill>
                  <a:schemeClr val="bg1"/>
                </a:solidFill>
                <a:latin typeface="+mn-lt"/>
              </a:rPr>
              <a:t>Docker, </a:t>
            </a:r>
            <a:r>
              <a:rPr lang="en-US" sz="1400" dirty="0" err="1" smtClean="0">
                <a:solidFill>
                  <a:schemeClr val="bg1"/>
                </a:solidFill>
                <a:latin typeface="+mn-lt"/>
              </a:rPr>
              <a:t>Mesos</a:t>
            </a:r>
            <a:r>
              <a:rPr lang="en-US" sz="1400" dirty="0" smtClean="0">
                <a:solidFill>
                  <a:schemeClr val="bg1"/>
                </a:solidFill>
                <a:latin typeface="+mn-lt"/>
              </a:rPr>
              <a:t>, </a:t>
            </a:r>
            <a:r>
              <a:rPr lang="en-US" sz="1400" dirty="0" smtClean="0">
                <a:solidFill>
                  <a:schemeClr val="bg1"/>
                </a:solidFill>
              </a:rPr>
              <a:t>Google/Kubernetes, </a:t>
            </a:r>
            <a:r>
              <a:rPr lang="en-US" sz="1400" dirty="0" err="1" smtClean="0">
                <a:solidFill>
                  <a:schemeClr val="bg1"/>
                </a:solidFill>
              </a:rPr>
              <a:t>RedHat</a:t>
            </a:r>
            <a:r>
              <a:rPr lang="en-US" sz="1400" dirty="0" smtClean="0">
                <a:solidFill>
                  <a:schemeClr val="bg1"/>
                </a:solidFill>
              </a:rPr>
              <a:t>, </a:t>
            </a:r>
            <a:r>
              <a:rPr lang="en-US" sz="1400" b="1" dirty="0" smtClean="0">
                <a:solidFill>
                  <a:schemeClr val="bg1"/>
                </a:solidFill>
              </a:rPr>
              <a:t>Dell EMC</a:t>
            </a:r>
            <a:r>
              <a:rPr lang="en-US" sz="1400" dirty="0" smtClean="0">
                <a:solidFill>
                  <a:schemeClr val="bg1"/>
                </a:solidFill>
              </a:rPr>
              <a:t>, NetApp, Western Digital, Cloud Foundry, Huawei, IBM, Pure, Quantum … </a:t>
            </a:r>
            <a:endParaRPr lang="en-US" sz="14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600" dirty="0">
                <a:solidFill>
                  <a:schemeClr val="bg1"/>
                </a:solidFill>
                <a:latin typeface="+mn-lt"/>
              </a:rPr>
              <a:t>D</a:t>
            </a:r>
            <a:r>
              <a:rPr lang="en-US" sz="1600" dirty="0" smtClean="0">
                <a:solidFill>
                  <a:schemeClr val="bg1"/>
                </a:solidFill>
                <a:latin typeface="+mn-lt"/>
              </a:rPr>
              <a:t>efine </a:t>
            </a:r>
            <a:r>
              <a:rPr lang="en-US" sz="1600" dirty="0">
                <a:solidFill>
                  <a:schemeClr val="bg1"/>
                </a:solidFill>
                <a:latin typeface="+mn-lt"/>
              </a:rPr>
              <a:t>an industry standard </a:t>
            </a:r>
            <a:r>
              <a:rPr lang="en-US" sz="1600" dirty="0" smtClean="0">
                <a:solidFill>
                  <a:schemeClr val="bg1"/>
                </a:solidFill>
                <a:latin typeface="+mn-lt"/>
              </a:rPr>
              <a:t>and universal “container </a:t>
            </a:r>
            <a:r>
              <a:rPr lang="en-US" sz="1600" dirty="0">
                <a:solidFill>
                  <a:schemeClr val="bg1"/>
                </a:solidFill>
                <a:latin typeface="+mn-lt"/>
              </a:rPr>
              <a:t>storage interface” </a:t>
            </a:r>
            <a:r>
              <a:rPr lang="en-US" sz="1600" dirty="0"/>
              <a:t>(effectively an API) </a:t>
            </a:r>
            <a:endParaRPr lang="en-US" sz="1600" dirty="0" smtClean="0"/>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Enable storage </a:t>
            </a:r>
            <a:r>
              <a:rPr lang="en-US" sz="1600" dirty="0">
                <a:solidFill>
                  <a:schemeClr val="bg1"/>
                </a:solidFill>
                <a:latin typeface="+mn-lt"/>
              </a:rPr>
              <a:t>vendors to write a driver once and have it work across a number of container orchestration (CO) </a:t>
            </a:r>
            <a:r>
              <a:rPr lang="en-US" sz="1600" dirty="0" smtClean="0">
                <a:solidFill>
                  <a:schemeClr val="bg1"/>
                </a:solidFill>
                <a:latin typeface="+mn-lt"/>
              </a:rPr>
              <a:t>systems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97" y="1014940"/>
            <a:ext cx="2988038" cy="9653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352" y="2216594"/>
            <a:ext cx="1890291" cy="302447"/>
          </a:xfrm>
          <a:prstGeom prst="rect">
            <a:avLst/>
          </a:prstGeom>
        </p:spPr>
      </p:pic>
      <p:sp>
        <p:nvSpPr>
          <p:cNvPr id="11" name="Rectangle 10"/>
          <p:cNvSpPr/>
          <p:nvPr/>
        </p:nvSpPr>
        <p:spPr>
          <a:xfrm>
            <a:off x="5956643" y="3057701"/>
            <a:ext cx="2834873" cy="1077218"/>
          </a:xfrm>
          <a:prstGeom prst="rect">
            <a:avLst/>
          </a:prstGeom>
        </p:spPr>
        <p:txBody>
          <a:bodyPr wrap="square">
            <a:spAutoFit/>
          </a:bodyPr>
          <a:lstStyle/>
          <a:p>
            <a:r>
              <a:rPr lang="en-US" sz="1600" dirty="0" smtClean="0">
                <a:solidFill>
                  <a:srgbClr val="000000"/>
                </a:solidFill>
                <a:latin typeface="Arial" panose="020B0604020202020204" pitchFamily="34" charset="0"/>
              </a:rPr>
              <a:t>CSI Spec </a:t>
            </a:r>
            <a:r>
              <a:rPr lang="en-US" sz="1600" dirty="0">
                <a:solidFill>
                  <a:srgbClr val="000000"/>
                </a:solidFill>
                <a:latin typeface="Arial" panose="020B0604020202020204" pitchFamily="34" charset="0"/>
              </a:rPr>
              <a:t>- </a:t>
            </a:r>
            <a:r>
              <a:rPr lang="en-US" sz="1600" dirty="0">
                <a:solidFill>
                  <a:srgbClr val="000000"/>
                </a:solidFill>
                <a:latin typeface="Arial" panose="020B0604020202020204" pitchFamily="34" charset="0"/>
                <a:hlinkClick r:id="rId5"/>
              </a:rPr>
              <a:t>https://</a:t>
            </a:r>
            <a:r>
              <a:rPr lang="en-US" sz="1600" dirty="0" smtClean="0">
                <a:solidFill>
                  <a:srgbClr val="000000"/>
                </a:solidFill>
                <a:latin typeface="Arial" panose="020B0604020202020204" pitchFamily="34" charset="0"/>
                <a:hlinkClick r:id="rId5"/>
              </a:rPr>
              <a:t>github.com/container-storage-interface</a:t>
            </a:r>
            <a:r>
              <a:rPr lang="en-US" sz="1600" dirty="0" smtClean="0">
                <a:solidFill>
                  <a:srgbClr val="000000"/>
                </a:solidFill>
                <a:latin typeface="Arial" panose="020B0604020202020204" pitchFamily="34" charset="0"/>
              </a:rPr>
              <a:t> </a:t>
            </a:r>
            <a:endParaRPr lang="en-US" sz="1600" dirty="0"/>
          </a:p>
          <a:p>
            <a:pPr marL="285750" indent="-285750">
              <a:spcBef>
                <a:spcPts val="0"/>
              </a:spcBef>
              <a:spcAft>
                <a:spcPts val="0"/>
              </a:spcAft>
              <a:buClr>
                <a:schemeClr val="bg1"/>
              </a:buClr>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3980781934"/>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6624" y="141149"/>
            <a:ext cx="5099134" cy="4712974"/>
          </a:xfrm>
          <a:prstGeom prst="rect">
            <a:avLst/>
          </a:prstGeom>
        </p:spPr>
      </p:pic>
      <p:sp>
        <p:nvSpPr>
          <p:cNvPr id="3" name="TextBox 2"/>
          <p:cNvSpPr txBox="1"/>
          <p:nvPr/>
        </p:nvSpPr>
        <p:spPr>
          <a:xfrm>
            <a:off x="5866129" y="2222445"/>
            <a:ext cx="2056973" cy="646331"/>
          </a:xfrm>
          <a:prstGeom prst="rect">
            <a:avLst/>
          </a:prstGeom>
          <a:solidFill>
            <a:schemeClr val="tx1"/>
          </a:solidFill>
        </p:spPr>
        <p:txBody>
          <a:bodyPr wrap="none" rtlCol="0">
            <a:spAutoFit/>
          </a:bodyPr>
          <a:lstStyle/>
          <a:p>
            <a:pPr>
              <a:spcBef>
                <a:spcPts val="0"/>
              </a:spcBef>
              <a:spcAft>
                <a:spcPts val="0"/>
              </a:spcAft>
              <a:buClr>
                <a:srgbClr val="007DB8"/>
              </a:buClr>
            </a:pPr>
            <a:r>
              <a:rPr lang="en-US" sz="3600" dirty="0" smtClean="0">
                <a:solidFill>
                  <a:srgbClr val="FFFFFF"/>
                </a:solidFill>
                <a:latin typeface="Arial"/>
              </a:rPr>
              <a:t>Storage?</a:t>
            </a:r>
          </a:p>
        </p:txBody>
      </p:sp>
    </p:spTree>
    <p:extLst>
      <p:ext uri="{BB962C8B-B14F-4D97-AF65-F5344CB8AC3E}">
        <p14:creationId xmlns:p14="http://schemas.microsoft.com/office/powerpoint/2010/main" val="3357429600"/>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Cust</a:t>
            </a:r>
            <a:r>
              <a:rPr lang="en-US" dirty="0" smtClean="0"/>
              <a:t> Question #2</a:t>
            </a:r>
            <a:endParaRPr lang="en-US" dirty="0"/>
          </a:p>
        </p:txBody>
      </p:sp>
    </p:spTree>
    <p:extLst>
      <p:ext uri="{BB962C8B-B14F-4D97-AF65-F5344CB8AC3E}">
        <p14:creationId xmlns:p14="http://schemas.microsoft.com/office/powerpoint/2010/main" val="2738230472"/>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2893" y="1795439"/>
            <a:ext cx="7889033" cy="230832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The goal is to assess if the customer has moved beyond stateless apps </a:t>
            </a:r>
          </a:p>
          <a:p>
            <a:pPr marL="285750" indent="-285750">
              <a:spcBef>
                <a:spcPts val="0"/>
              </a:spcBef>
              <a:spcAft>
                <a:spcPts val="0"/>
              </a:spcAft>
              <a:buClr>
                <a:schemeClr val="bg1"/>
              </a:buClr>
              <a:buFont typeface="Arial" panose="020B0604020202020204" pitchFamily="34" charset="0"/>
              <a:buChar char="•"/>
            </a:pPr>
            <a:endParaRPr lang="en-US" sz="18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99.99% of customers we have encountered will say yes to this </a:t>
            </a:r>
          </a:p>
          <a:p>
            <a:pPr marL="285750" indent="-285750">
              <a:spcBef>
                <a:spcPts val="0"/>
              </a:spcBef>
              <a:spcAft>
                <a:spcPts val="0"/>
              </a:spcAft>
              <a:buClr>
                <a:schemeClr val="bg1"/>
              </a:buClr>
              <a:buFont typeface="Arial" panose="020B0604020202020204" pitchFamily="34" charset="0"/>
              <a:buChar char="•"/>
            </a:pPr>
            <a:endParaRPr lang="en-US" sz="1800" dirty="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Follow-up question is….</a:t>
            </a: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p:txBody>
      </p:sp>
      <p:sp>
        <p:nvSpPr>
          <p:cNvPr id="6" name="Rounded Rectangular Callout 5"/>
          <p:cNvSpPr/>
          <p:nvPr/>
        </p:nvSpPr>
        <p:spPr>
          <a:xfrm>
            <a:off x="1309350" y="889923"/>
            <a:ext cx="6830009" cy="707428"/>
          </a:xfrm>
          <a:prstGeom prst="wedgeRoundRectCallout">
            <a:avLst>
              <a:gd name="adj1" fmla="val -59875"/>
              <a:gd name="adj2" fmla="val -12061"/>
              <a:gd name="adj3" fmla="val 16667"/>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Do you need Storage Persistence?</a:t>
            </a:r>
          </a:p>
        </p:txBody>
      </p:sp>
      <p:sp>
        <p:nvSpPr>
          <p:cNvPr id="4" name="Rounded Rectangular Callout 3"/>
          <p:cNvSpPr/>
          <p:nvPr/>
        </p:nvSpPr>
        <p:spPr>
          <a:xfrm>
            <a:off x="1234340" y="3411893"/>
            <a:ext cx="6830009" cy="567898"/>
          </a:xfrm>
          <a:prstGeom prst="wedgeRoundRectCallout">
            <a:avLst>
              <a:gd name="adj1" fmla="val 60245"/>
              <a:gd name="adj2" fmla="val -37233"/>
              <a:gd name="adj3" fmla="val 16667"/>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What apps?</a:t>
            </a:r>
          </a:p>
        </p:txBody>
      </p:sp>
    </p:spTree>
    <p:extLst>
      <p:ext uri="{BB962C8B-B14F-4D97-AF65-F5344CB8AC3E}">
        <p14:creationId xmlns:p14="http://schemas.microsoft.com/office/powerpoint/2010/main" val="3265786104"/>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How to Sell Dell Tech Capabilities for Container Platforms</a:t>
            </a:r>
            <a:endParaRPr lang="en-US" dirty="0"/>
          </a:p>
        </p:txBody>
      </p:sp>
    </p:spTree>
    <p:extLst>
      <p:ext uri="{BB962C8B-B14F-4D97-AF65-F5344CB8AC3E}">
        <p14:creationId xmlns:p14="http://schemas.microsoft.com/office/powerpoint/2010/main" val="3974979083"/>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Sell?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43207706"/>
              </p:ext>
            </p:extLst>
          </p:nvPr>
        </p:nvGraphicFramePr>
        <p:xfrm>
          <a:off x="3147525" y="740865"/>
          <a:ext cx="2759586" cy="3987974"/>
        </p:xfrm>
        <a:graphic>
          <a:graphicData uri="http://schemas.openxmlformats.org/drawingml/2006/table">
            <a:tbl>
              <a:tblPr firstRow="1" bandRow="1">
                <a:tableStyleId>{2D5ABB26-0587-4C30-8999-92F81FD0307C}</a:tableStyleId>
              </a:tblPr>
              <a:tblGrid>
                <a:gridCol w="2759586"/>
              </a:tblGrid>
              <a:tr h="500202">
                <a:tc>
                  <a:txBody>
                    <a:bodyPr/>
                    <a:lstStyle/>
                    <a:p>
                      <a:pPr algn="ctr"/>
                      <a:r>
                        <a:rPr lang="en-US" sz="1800" dirty="0" smtClean="0">
                          <a:solidFill>
                            <a:schemeClr val="tx1"/>
                          </a:solidFill>
                        </a:rPr>
                        <a:t>Dell Tech Solution Stack</a:t>
                      </a:r>
                      <a:endParaRPr lang="en-US" sz="18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200" b="1" baseline="0" dirty="0" smtClean="0">
                          <a:solidFill>
                            <a:schemeClr val="tx1"/>
                          </a:solidFill>
                        </a:rPr>
                        <a:t>Ready Solutions / CPSD</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r>
              <a:tr h="497779">
                <a:tc>
                  <a:txBody>
                    <a:bodyPr/>
                    <a:lstStyle/>
                    <a:p>
                      <a:r>
                        <a:rPr lang="en-US" sz="1200" b="1" dirty="0" smtClean="0">
                          <a:solidFill>
                            <a:schemeClr val="tx1"/>
                          </a:solidFill>
                        </a:rPr>
                        <a:t>Reference Architecture</a:t>
                      </a:r>
                      <a:r>
                        <a:rPr lang="en-US" sz="1200" b="1" baseline="0" dirty="0" smtClean="0">
                          <a:solidFill>
                            <a:schemeClr val="tx1"/>
                          </a:solidFill>
                        </a:rPr>
                        <a:t>s </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r>
              <a:tr h="1317650">
                <a:tc>
                  <a:txBody>
                    <a:bodyPr/>
                    <a:lstStyle/>
                    <a:p>
                      <a:r>
                        <a:rPr lang="en-US" sz="1200" b="1" dirty="0" smtClean="0">
                          <a:solidFill>
                            <a:schemeClr val="bg2"/>
                          </a:solidFill>
                        </a:rPr>
                        <a:t>Platform Software</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r>
              <a:tr h="497779">
                <a:tc>
                  <a:txBody>
                    <a:bodyPr/>
                    <a:lstStyle/>
                    <a:p>
                      <a:r>
                        <a:rPr lang="en-US" sz="1200" b="1" dirty="0" smtClean="0">
                          <a:solidFill>
                            <a:schemeClr val="bg2"/>
                          </a:solidFill>
                        </a:rPr>
                        <a:t>Storage</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75000"/>
                      </a:schemeClr>
                    </a:solidFill>
                  </a:tcPr>
                </a:tc>
              </a:tr>
              <a:tr h="702746">
                <a:tc>
                  <a:txBody>
                    <a:bodyPr/>
                    <a:lstStyle/>
                    <a:p>
                      <a:r>
                        <a:rPr lang="en-US" sz="1200" b="1" dirty="0" smtClean="0">
                          <a:solidFill>
                            <a:schemeClr val="bg2"/>
                          </a:solidFill>
                        </a:rPr>
                        <a:t>Servers</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tx2">
                        <a:lumMod val="50000"/>
                      </a:schemeClr>
                    </a:solidFill>
                  </a:tcPr>
                </a:tc>
              </a:tr>
            </a:tbl>
          </a:graphicData>
        </a:graphic>
      </p:graphicFrame>
    </p:spTree>
    <p:extLst>
      <p:ext uri="{BB962C8B-B14F-4D97-AF65-F5344CB8AC3E}">
        <p14:creationId xmlns:p14="http://schemas.microsoft.com/office/powerpoint/2010/main" val="1358942826"/>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9352" y="1300292"/>
            <a:ext cx="2771365" cy="232794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1076" y="1752313"/>
            <a:ext cx="1167333" cy="159691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691" y="101287"/>
            <a:ext cx="2017203" cy="172903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9644" y="3744176"/>
            <a:ext cx="2658631" cy="6840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1619" y="1711002"/>
            <a:ext cx="1583422" cy="57531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3195" y="2722687"/>
            <a:ext cx="2063692" cy="756687"/>
          </a:xfrm>
          <a:prstGeom prst="rect">
            <a:avLst/>
          </a:prstGeom>
        </p:spPr>
      </p:pic>
    </p:spTree>
    <p:extLst>
      <p:ext uri="{BB962C8B-B14F-4D97-AF65-F5344CB8AC3E}">
        <p14:creationId xmlns:p14="http://schemas.microsoft.com/office/powerpoint/2010/main" val="10222244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84885536"/>
              </p:ext>
            </p:extLst>
          </p:nvPr>
        </p:nvGraphicFramePr>
        <p:xfrm>
          <a:off x="224847" y="707450"/>
          <a:ext cx="2759586" cy="3987974"/>
        </p:xfrm>
        <a:graphic>
          <a:graphicData uri="http://schemas.openxmlformats.org/drawingml/2006/table">
            <a:tbl>
              <a:tblPr firstRow="1" bandRow="1">
                <a:tableStyleId>{2D5ABB26-0587-4C30-8999-92F81FD0307C}</a:tableStyleId>
              </a:tblPr>
              <a:tblGrid>
                <a:gridCol w="2759586"/>
              </a:tblGrid>
              <a:tr h="500202">
                <a:tc>
                  <a:txBody>
                    <a:bodyPr/>
                    <a:lstStyle/>
                    <a:p>
                      <a:pPr algn="ctr"/>
                      <a:endParaRPr lang="en-US" sz="18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200" b="1" baseline="0" dirty="0" smtClean="0">
                          <a:solidFill>
                            <a:schemeClr val="bg1">
                              <a:lumMod val="40000"/>
                              <a:lumOff val="60000"/>
                            </a:schemeClr>
                          </a:solidFill>
                        </a:rPr>
                        <a:t>Ready Solutions / CPSD</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497779">
                <a:tc>
                  <a:txBody>
                    <a:bodyPr/>
                    <a:lstStyle/>
                    <a:p>
                      <a:r>
                        <a:rPr lang="en-US" sz="1200" b="1" dirty="0" smtClean="0">
                          <a:solidFill>
                            <a:schemeClr val="bg1">
                              <a:lumMod val="40000"/>
                              <a:lumOff val="60000"/>
                            </a:schemeClr>
                          </a:solidFill>
                        </a:rPr>
                        <a:t>Reference Architecture</a:t>
                      </a:r>
                      <a:r>
                        <a:rPr lang="en-US" sz="1200" b="1" baseline="0" dirty="0" smtClean="0">
                          <a:solidFill>
                            <a:schemeClr val="bg1">
                              <a:lumMod val="40000"/>
                              <a:lumOff val="60000"/>
                            </a:schemeClr>
                          </a:solidFill>
                        </a:rPr>
                        <a:t>s </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1317650">
                <a:tc>
                  <a:txBody>
                    <a:bodyPr/>
                    <a:lstStyle/>
                    <a:p>
                      <a:r>
                        <a:rPr lang="en-US" sz="1200" b="1" dirty="0" smtClean="0">
                          <a:solidFill>
                            <a:schemeClr val="bg1">
                              <a:lumMod val="40000"/>
                              <a:lumOff val="60000"/>
                            </a:schemeClr>
                          </a:solidFill>
                        </a:rPr>
                        <a:t>Platform Software</a:t>
                      </a: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497779">
                <a:tc>
                  <a:txBody>
                    <a:bodyPr/>
                    <a:lstStyle/>
                    <a:p>
                      <a:r>
                        <a:rPr lang="en-US" sz="1200" b="1" dirty="0" smtClean="0">
                          <a:solidFill>
                            <a:schemeClr val="bg1">
                              <a:lumMod val="40000"/>
                              <a:lumOff val="60000"/>
                            </a:schemeClr>
                          </a:solidFill>
                        </a:rPr>
                        <a:t>Storage</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702746">
                <a:tc>
                  <a:txBody>
                    <a:bodyPr/>
                    <a:lstStyle/>
                    <a:p>
                      <a:r>
                        <a:rPr lang="en-US" sz="1200" b="1" dirty="0" smtClean="0">
                          <a:solidFill>
                            <a:schemeClr val="bg2"/>
                          </a:solidFill>
                        </a:rPr>
                        <a:t>Servers</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tx2">
                        <a:lumMod val="50000"/>
                      </a:schemeClr>
                    </a:solidFill>
                  </a:tcPr>
                </a:tc>
              </a:tr>
            </a:tbl>
          </a:graphicData>
        </a:graphic>
      </p:graphicFrame>
      <p:sp>
        <p:nvSpPr>
          <p:cNvPr id="2" name="Title 1"/>
          <p:cNvSpPr>
            <a:spLocks noGrp="1"/>
          </p:cNvSpPr>
          <p:nvPr>
            <p:ph type="title"/>
          </p:nvPr>
        </p:nvSpPr>
        <p:spPr/>
        <p:txBody>
          <a:bodyPr/>
          <a:lstStyle/>
          <a:p>
            <a:r>
              <a:rPr lang="en-US" dirty="0" smtClean="0"/>
              <a:t>Server HW Matters…aka PowerEdge </a:t>
            </a:r>
            <a:r>
              <a:rPr lang="en-US" dirty="0"/>
              <a:t>Matters… </a:t>
            </a:r>
            <a:r>
              <a:rPr lang="en-US" dirty="0" smtClean="0"/>
              <a:t>aka Bedrock </a:t>
            </a:r>
            <a:r>
              <a:rPr lang="en-US" dirty="0"/>
              <a:t>of Container </a:t>
            </a:r>
            <a:r>
              <a:rPr lang="en-US" dirty="0" smtClean="0"/>
              <a:t>Platforms</a:t>
            </a:r>
            <a:endParaRPr lang="en-US" dirty="0"/>
          </a:p>
        </p:txBody>
      </p:sp>
      <p:sp>
        <p:nvSpPr>
          <p:cNvPr id="3" name="TextBox 2"/>
          <p:cNvSpPr txBox="1"/>
          <p:nvPr/>
        </p:nvSpPr>
        <p:spPr>
          <a:xfrm>
            <a:off x="3233118" y="1184925"/>
            <a:ext cx="5482651" cy="2554545"/>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HW is cool again…</a:t>
            </a:r>
          </a:p>
          <a:p>
            <a:pPr marL="742950" lvl="1" indent="-285750">
              <a:spcBef>
                <a:spcPts val="0"/>
              </a:spcBef>
              <a:spcAft>
                <a:spcPts val="0"/>
              </a:spcAft>
              <a:buClr>
                <a:schemeClr val="bg1"/>
              </a:buClr>
              <a:buFont typeface="Arial" panose="020B0604020202020204" pitchFamily="34" charset="0"/>
              <a:buChar char="•"/>
            </a:pPr>
            <a:r>
              <a:rPr lang="en-US" sz="1600" b="1" dirty="0" smtClean="0">
                <a:solidFill>
                  <a:schemeClr val="bg1"/>
                </a:solidFill>
                <a:latin typeface="+mn-lt"/>
              </a:rPr>
              <a:t>GPUs</a:t>
            </a:r>
            <a:r>
              <a:rPr lang="en-US" sz="1600" dirty="0" smtClean="0">
                <a:solidFill>
                  <a:schemeClr val="bg1"/>
                </a:solidFill>
                <a:latin typeface="+mn-lt"/>
              </a:rPr>
              <a:t> – Orchestrators building support </a:t>
            </a:r>
          </a:p>
          <a:p>
            <a:pPr marL="742950" lvl="1" indent="-285750">
              <a:spcBef>
                <a:spcPts val="0"/>
              </a:spcBef>
              <a:spcAft>
                <a:spcPts val="0"/>
              </a:spcAft>
              <a:buClr>
                <a:schemeClr val="bg1"/>
              </a:buClr>
              <a:buFont typeface="Arial" panose="020B0604020202020204" pitchFamily="34" charset="0"/>
              <a:buChar char="•"/>
            </a:pPr>
            <a:r>
              <a:rPr lang="en-US" sz="1600" b="1" dirty="0" err="1" smtClean="0">
                <a:solidFill>
                  <a:schemeClr val="bg1"/>
                </a:solidFill>
                <a:latin typeface="+mn-lt"/>
              </a:rPr>
              <a:t>NVMe</a:t>
            </a:r>
            <a:r>
              <a:rPr lang="en-US" sz="1600" dirty="0" smtClean="0">
                <a:solidFill>
                  <a:schemeClr val="bg1"/>
                </a:solidFill>
                <a:latin typeface="+mn-lt"/>
              </a:rPr>
              <a:t> </a:t>
            </a:r>
            <a:r>
              <a:rPr lang="en-US" sz="1600" dirty="0">
                <a:solidFill>
                  <a:schemeClr val="bg1"/>
                </a:solidFill>
              </a:rPr>
              <a:t>– </a:t>
            </a:r>
            <a:r>
              <a:rPr lang="en-US" sz="1600" dirty="0" smtClean="0">
                <a:solidFill>
                  <a:schemeClr val="bg1"/>
                </a:solidFill>
              </a:rPr>
              <a:t>High perf data sets in containers </a:t>
            </a:r>
            <a:endParaRPr lang="en-US" sz="1600" dirty="0" smtClean="0">
              <a:solidFill>
                <a:schemeClr val="bg1"/>
              </a:solidFill>
              <a:latin typeface="+mn-lt"/>
            </a:endParaRPr>
          </a:p>
          <a:p>
            <a:pPr marL="742950" lvl="1" indent="-285750">
              <a:spcBef>
                <a:spcPts val="0"/>
              </a:spcBef>
              <a:spcAft>
                <a:spcPts val="0"/>
              </a:spcAft>
              <a:buClr>
                <a:schemeClr val="bg1"/>
              </a:buClr>
              <a:buFont typeface="Arial" panose="020B0604020202020204" pitchFamily="34" charset="0"/>
              <a:buChar char="•"/>
            </a:pPr>
            <a:r>
              <a:rPr lang="en-US" sz="1600" b="1" dirty="0" smtClean="0">
                <a:solidFill>
                  <a:schemeClr val="bg1"/>
                </a:solidFill>
                <a:latin typeface="+mn-lt"/>
              </a:rPr>
              <a:t>NVDIMM</a:t>
            </a:r>
            <a:r>
              <a:rPr lang="en-US" sz="1600" dirty="0" smtClean="0">
                <a:solidFill>
                  <a:schemeClr val="bg1"/>
                </a:solidFill>
                <a:latin typeface="+mn-lt"/>
              </a:rPr>
              <a:t> – Extreme perf data sets and cache </a:t>
            </a:r>
          </a:p>
          <a:p>
            <a:pPr>
              <a:spcBef>
                <a:spcPts val="0"/>
              </a:spcBef>
              <a:spcAft>
                <a:spcPts val="0"/>
              </a:spcAft>
              <a:buClr>
                <a:schemeClr val="bg1"/>
              </a:buCl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HP and UCS users will say that they like the server bare metal / OS tools and support</a:t>
            </a:r>
          </a:p>
          <a:p>
            <a:pPr marL="742950" lvl="1" indent="-285750">
              <a:spcBef>
                <a:spcPts val="0"/>
              </a:spcBef>
              <a:spcAft>
                <a:spcPts val="0"/>
              </a:spcAft>
              <a:buClr>
                <a:schemeClr val="bg1"/>
              </a:buClr>
              <a:buFont typeface="Arial" panose="020B0604020202020204" pitchFamily="34" charset="0"/>
              <a:buChar char="•"/>
            </a:pPr>
            <a:r>
              <a:rPr lang="en-US" sz="1600" b="1" dirty="0" smtClean="0">
                <a:solidFill>
                  <a:schemeClr val="bg1"/>
                </a:solidFill>
                <a:latin typeface="+mn-lt"/>
              </a:rPr>
              <a:t>Dell </a:t>
            </a:r>
            <a:r>
              <a:rPr lang="en-US" sz="1600" b="1" dirty="0" err="1" smtClean="0">
                <a:solidFill>
                  <a:schemeClr val="bg1"/>
                </a:solidFill>
                <a:latin typeface="+mn-lt"/>
              </a:rPr>
              <a:t>OpenManage</a:t>
            </a:r>
            <a:r>
              <a:rPr lang="en-US" sz="1600" b="1" dirty="0" smtClean="0">
                <a:solidFill>
                  <a:schemeClr val="bg1"/>
                </a:solidFill>
                <a:latin typeface="+mn-lt"/>
              </a:rPr>
              <a:t> has closed the gap</a:t>
            </a:r>
          </a:p>
          <a:p>
            <a:pPr marL="742950" lvl="1" indent="-285750">
              <a:spcBef>
                <a:spcPts val="0"/>
              </a:spcBef>
              <a:spcAft>
                <a:spcPts val="0"/>
              </a:spcAft>
              <a:buClr>
                <a:schemeClr val="bg1"/>
              </a:buClr>
              <a:buFont typeface="Arial" panose="020B0604020202020204" pitchFamily="34" charset="0"/>
              <a:buChar char="•"/>
            </a:pPr>
            <a:r>
              <a:rPr lang="en-US" sz="1600" b="1" dirty="0" err="1" smtClean="0">
                <a:solidFill>
                  <a:schemeClr val="bg1"/>
                </a:solidFill>
                <a:latin typeface="+mn-lt"/>
              </a:rPr>
              <a:t>ProSupport</a:t>
            </a:r>
            <a:r>
              <a:rPr lang="en-US" sz="1600" b="1" dirty="0" smtClean="0">
                <a:solidFill>
                  <a:schemeClr val="bg1"/>
                </a:solidFill>
                <a:latin typeface="+mn-lt"/>
              </a:rPr>
              <a:t> Plus with TAM ups the game</a:t>
            </a:r>
          </a:p>
          <a:p>
            <a:pPr marL="742950" lvl="1" indent="-285750">
              <a:spcBef>
                <a:spcPts val="0"/>
              </a:spcBef>
              <a:spcAft>
                <a:spcPts val="0"/>
              </a:spcAft>
              <a:buClr>
                <a:schemeClr val="bg1"/>
              </a:buClr>
              <a:buFont typeface="Arial" panose="020B0604020202020204" pitchFamily="34" charset="0"/>
              <a:buChar char="•"/>
            </a:pPr>
            <a:r>
              <a:rPr lang="en-US" sz="1600" b="1" dirty="0" err="1" smtClean="0">
                <a:solidFill>
                  <a:schemeClr val="bg1"/>
                </a:solidFill>
                <a:latin typeface="+mn-lt"/>
              </a:rPr>
              <a:t>RackHD</a:t>
            </a:r>
            <a:r>
              <a:rPr lang="en-US" sz="1600" b="1" dirty="0" smtClean="0">
                <a:solidFill>
                  <a:schemeClr val="bg1"/>
                </a:solidFill>
                <a:latin typeface="+mn-lt"/>
              </a:rPr>
              <a:t> for those that need OSS </a:t>
            </a:r>
          </a:p>
        </p:txBody>
      </p:sp>
      <p:sp>
        <p:nvSpPr>
          <p:cNvPr id="5" name="Rectangle 4"/>
          <p:cNvSpPr/>
          <p:nvPr/>
        </p:nvSpPr>
        <p:spPr>
          <a:xfrm>
            <a:off x="3112846" y="3864427"/>
            <a:ext cx="5723197" cy="830997"/>
          </a:xfrm>
          <a:prstGeom prst="rect">
            <a:avLst/>
          </a:prstGeom>
          <a:solidFill>
            <a:schemeClr val="accent2">
              <a:lumMod val="75000"/>
            </a:schemeClr>
          </a:solidFill>
        </p:spPr>
        <p:txBody>
          <a:bodyPr wrap="square">
            <a:spAutoFit/>
          </a:bodyPr>
          <a:lstStyle/>
          <a:p>
            <a:pPr algn="ctr">
              <a:spcBef>
                <a:spcPts val="0"/>
              </a:spcBef>
              <a:spcAft>
                <a:spcPts val="0"/>
              </a:spcAft>
              <a:buClr>
                <a:schemeClr val="bg1"/>
              </a:buClr>
            </a:pPr>
            <a:r>
              <a:rPr lang="en-US" sz="1600" b="1" dirty="0">
                <a:solidFill>
                  <a:schemeClr val="bg2"/>
                </a:solidFill>
              </a:rPr>
              <a:t>Position </a:t>
            </a:r>
            <a:r>
              <a:rPr lang="en-US" sz="1600" b="1" dirty="0" smtClean="0">
                <a:solidFill>
                  <a:schemeClr val="bg2"/>
                </a:solidFill>
              </a:rPr>
              <a:t>Value PowerEdge servers </a:t>
            </a:r>
            <a:r>
              <a:rPr lang="en-US" sz="1600" b="1" dirty="0">
                <a:solidFill>
                  <a:schemeClr val="bg2"/>
                </a:solidFill>
              </a:rPr>
              <a:t>with </a:t>
            </a:r>
            <a:endParaRPr lang="en-US" sz="1600" b="1" dirty="0" smtClean="0">
              <a:solidFill>
                <a:schemeClr val="bg2"/>
              </a:solidFill>
            </a:endParaRPr>
          </a:p>
          <a:p>
            <a:pPr algn="ctr">
              <a:spcBef>
                <a:spcPts val="0"/>
              </a:spcBef>
              <a:spcAft>
                <a:spcPts val="0"/>
              </a:spcAft>
              <a:buClr>
                <a:schemeClr val="bg1"/>
              </a:buClr>
            </a:pPr>
            <a:r>
              <a:rPr lang="en-US" sz="1600" b="1" dirty="0" smtClean="0">
                <a:solidFill>
                  <a:schemeClr val="bg2"/>
                </a:solidFill>
              </a:rPr>
              <a:t>Enterprise </a:t>
            </a:r>
            <a:r>
              <a:rPr lang="en-US" sz="1600" b="1" dirty="0">
                <a:solidFill>
                  <a:schemeClr val="bg2"/>
                </a:solidFill>
              </a:rPr>
              <a:t>Support and Delivery </a:t>
            </a:r>
            <a:r>
              <a:rPr lang="en-US" sz="1600" b="1" dirty="0" smtClean="0">
                <a:solidFill>
                  <a:schemeClr val="bg2"/>
                </a:solidFill>
              </a:rPr>
              <a:t>that have </a:t>
            </a:r>
            <a:r>
              <a:rPr lang="en-US" sz="1600" b="1" dirty="0">
                <a:solidFill>
                  <a:schemeClr val="bg2"/>
                </a:solidFill>
              </a:rPr>
              <a:t>c</a:t>
            </a:r>
            <a:r>
              <a:rPr lang="en-US" sz="1600" b="1" dirty="0" smtClean="0">
                <a:solidFill>
                  <a:schemeClr val="bg2"/>
                </a:solidFill>
              </a:rPr>
              <a:t>ommodity-based innovation and </a:t>
            </a:r>
            <a:r>
              <a:rPr lang="en-US" sz="1600" b="1" dirty="0">
                <a:solidFill>
                  <a:schemeClr val="bg2"/>
                </a:solidFill>
              </a:rPr>
              <a:t>performance</a:t>
            </a:r>
          </a:p>
        </p:txBody>
      </p:sp>
    </p:spTree>
    <p:extLst>
      <p:ext uri="{BB962C8B-B14F-4D97-AF65-F5344CB8AC3E}">
        <p14:creationId xmlns:p14="http://schemas.microsoft.com/office/powerpoint/2010/main" val="1826823103"/>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06746311"/>
              </p:ext>
            </p:extLst>
          </p:nvPr>
        </p:nvGraphicFramePr>
        <p:xfrm>
          <a:off x="325744" y="412254"/>
          <a:ext cx="2759586" cy="3987974"/>
        </p:xfrm>
        <a:graphic>
          <a:graphicData uri="http://schemas.openxmlformats.org/drawingml/2006/table">
            <a:tbl>
              <a:tblPr firstRow="1" bandRow="1">
                <a:tableStyleId>{2D5ABB26-0587-4C30-8999-92F81FD0307C}</a:tableStyleId>
              </a:tblPr>
              <a:tblGrid>
                <a:gridCol w="2759586"/>
              </a:tblGrid>
              <a:tr h="500202">
                <a:tc>
                  <a:txBody>
                    <a:bodyPr/>
                    <a:lstStyle/>
                    <a:p>
                      <a:pPr algn="ctr"/>
                      <a:endParaRPr lang="en-US" sz="18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200" b="1" baseline="0" dirty="0" smtClean="0">
                          <a:solidFill>
                            <a:schemeClr val="bg1">
                              <a:lumMod val="40000"/>
                              <a:lumOff val="60000"/>
                            </a:schemeClr>
                          </a:solidFill>
                        </a:rPr>
                        <a:t>Ready Solutions / CPSD</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497779">
                <a:tc>
                  <a:txBody>
                    <a:bodyPr/>
                    <a:lstStyle/>
                    <a:p>
                      <a:r>
                        <a:rPr lang="en-US" sz="1200" b="1" dirty="0" smtClean="0">
                          <a:solidFill>
                            <a:schemeClr val="bg1">
                              <a:lumMod val="40000"/>
                              <a:lumOff val="60000"/>
                            </a:schemeClr>
                          </a:solidFill>
                        </a:rPr>
                        <a:t>Reference Architecture</a:t>
                      </a:r>
                      <a:r>
                        <a:rPr lang="en-US" sz="1200" b="1" baseline="0" dirty="0" smtClean="0">
                          <a:solidFill>
                            <a:schemeClr val="bg1">
                              <a:lumMod val="40000"/>
                              <a:lumOff val="60000"/>
                            </a:schemeClr>
                          </a:solidFill>
                        </a:rPr>
                        <a:t>s </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1317650">
                <a:tc>
                  <a:txBody>
                    <a:bodyPr/>
                    <a:lstStyle/>
                    <a:p>
                      <a:pPr algn="l"/>
                      <a:r>
                        <a:rPr lang="en-US" sz="1200" b="1" dirty="0" smtClean="0">
                          <a:solidFill>
                            <a:schemeClr val="bg2"/>
                          </a:solidFill>
                        </a:rPr>
                        <a:t>Platform Software</a:t>
                      </a: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solidFill>
                  </a:tcPr>
                </a:tc>
              </a:tr>
              <a:tr h="497779">
                <a:tc>
                  <a:txBody>
                    <a:bodyPr/>
                    <a:lstStyle/>
                    <a:p>
                      <a:r>
                        <a:rPr lang="en-US" sz="1200" b="1" dirty="0" smtClean="0">
                          <a:solidFill>
                            <a:schemeClr val="bg2"/>
                          </a:solidFill>
                        </a:rPr>
                        <a:t>Storage</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75000"/>
                      </a:schemeClr>
                    </a:solidFill>
                  </a:tcPr>
                </a:tc>
              </a:tr>
              <a:tr h="702746">
                <a:tc>
                  <a:txBody>
                    <a:bodyPr/>
                    <a:lstStyle/>
                    <a:p>
                      <a:r>
                        <a:rPr lang="en-US" sz="1200" b="1" dirty="0" smtClean="0">
                          <a:solidFill>
                            <a:schemeClr val="bg1">
                              <a:lumMod val="40000"/>
                              <a:lumOff val="60000"/>
                            </a:schemeClr>
                          </a:solidFill>
                        </a:rPr>
                        <a:t>Servers</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bg1">
                        <a:lumMod val="20000"/>
                        <a:lumOff val="80000"/>
                      </a:schemeClr>
                    </a:solidFill>
                  </a:tcPr>
                </a:tc>
              </a:tr>
            </a:tbl>
          </a:graphicData>
        </a:graphic>
      </p:graphicFrame>
      <p:sp>
        <p:nvSpPr>
          <p:cNvPr id="2" name="Title 1"/>
          <p:cNvSpPr>
            <a:spLocks noGrp="1"/>
          </p:cNvSpPr>
          <p:nvPr>
            <p:ph type="title"/>
          </p:nvPr>
        </p:nvSpPr>
        <p:spPr/>
        <p:txBody>
          <a:bodyPr/>
          <a:lstStyle/>
          <a:p>
            <a:r>
              <a:rPr lang="en-US" dirty="0" smtClean="0"/>
              <a:t>Storage Considerations – Storage Drivers </a:t>
            </a:r>
            <a:endParaRPr lang="en-US" dirty="0"/>
          </a:p>
        </p:txBody>
      </p:sp>
      <p:sp>
        <p:nvSpPr>
          <p:cNvPr id="36" name="Rectangle 35"/>
          <p:cNvSpPr/>
          <p:nvPr/>
        </p:nvSpPr>
        <p:spPr>
          <a:xfrm>
            <a:off x="631156" y="3106286"/>
            <a:ext cx="2014537" cy="210741"/>
          </a:xfrm>
          <a:prstGeom prst="rect">
            <a:avLst/>
          </a:prstGeom>
          <a:solidFill>
            <a:schemeClr val="accent4"/>
          </a:solidFill>
          <a:ln w="12700" cmpd="sng">
            <a:noFill/>
          </a:ln>
          <a:effectLst/>
        </p:spPr>
        <p:txBody>
          <a:bodyPr wrap="square" lIns="182880" tIns="137160" rIns="137160" bIns="137160" rtlCol="0" anchor="ctr">
            <a:noAutofit/>
          </a:bodyPr>
          <a:lstStyle/>
          <a:p>
            <a:pPr>
              <a:lnSpc>
                <a:spcPct val="90000"/>
              </a:lnSpc>
              <a:spcBef>
                <a:spcPts val="600"/>
              </a:spcBef>
              <a:spcAft>
                <a:spcPts val="0"/>
              </a:spcAft>
            </a:pPr>
            <a:r>
              <a:rPr lang="en-US" sz="1200" b="1" dirty="0" smtClean="0">
                <a:solidFill>
                  <a:schemeClr val="bg2"/>
                </a:solidFill>
                <a:latin typeface="+mn-lt"/>
              </a:rPr>
              <a:t>Storage Driver</a:t>
            </a:r>
          </a:p>
        </p:txBody>
      </p:sp>
      <p:sp>
        <p:nvSpPr>
          <p:cNvPr id="7" name="TextBox 6"/>
          <p:cNvSpPr txBox="1"/>
          <p:nvPr/>
        </p:nvSpPr>
        <p:spPr>
          <a:xfrm>
            <a:off x="4734814" y="925695"/>
            <a:ext cx="2757327" cy="338554"/>
          </a:xfrm>
          <a:prstGeom prst="rect">
            <a:avLst/>
          </a:prstGeom>
          <a:solidFill>
            <a:schemeClr val="tx2"/>
          </a:solidFill>
          <a:ln w="28575" cmpd="sng">
            <a:solidFill>
              <a:schemeClr val="tx1">
                <a:alpha val="70000"/>
              </a:schemeClr>
            </a:solidFill>
          </a:ln>
        </p:spPr>
        <p:txBody>
          <a:bodyPr wrap="square" rtlCol="0">
            <a:spAutoFit/>
          </a:bodyPr>
          <a:lstStyle/>
          <a:p>
            <a:pPr algn="ctr"/>
            <a:r>
              <a:rPr lang="en-US" sz="1600" b="1" dirty="0" smtClean="0">
                <a:solidFill>
                  <a:schemeClr val="bg2"/>
                </a:solidFill>
                <a:latin typeface="Arial"/>
                <a:cs typeface="Arial"/>
              </a:rPr>
              <a:t>Container Platforms </a:t>
            </a:r>
            <a:endParaRPr lang="en-US" sz="1600" b="1" dirty="0">
              <a:solidFill>
                <a:schemeClr val="bg2"/>
              </a:solidFill>
              <a:latin typeface="Arial"/>
              <a:cs typeface="Arial"/>
            </a:endParaRPr>
          </a:p>
        </p:txBody>
      </p:sp>
      <p:grpSp>
        <p:nvGrpSpPr>
          <p:cNvPr id="8" name="Group 7"/>
          <p:cNvGrpSpPr/>
          <p:nvPr/>
        </p:nvGrpSpPr>
        <p:grpSpPr>
          <a:xfrm>
            <a:off x="5151327" y="3058863"/>
            <a:ext cx="1893467" cy="1156535"/>
            <a:chOff x="6502072" y="3004920"/>
            <a:chExt cx="1553589" cy="956621"/>
          </a:xfrm>
        </p:grpSpPr>
        <p:grpSp>
          <p:nvGrpSpPr>
            <p:cNvPr id="9" name="Group 8"/>
            <p:cNvGrpSpPr/>
            <p:nvPr/>
          </p:nvGrpSpPr>
          <p:grpSpPr>
            <a:xfrm>
              <a:off x="6846781" y="3004920"/>
              <a:ext cx="869933" cy="570555"/>
              <a:chOff x="6807704" y="2731382"/>
              <a:chExt cx="869933" cy="570555"/>
            </a:xfrm>
          </p:grpSpPr>
          <p:pic>
            <p:nvPicPr>
              <p:cNvPr id="13" name="Picture 12" descr="stor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704" y="2774366"/>
                <a:ext cx="486969" cy="525617"/>
              </a:xfrm>
              <a:prstGeom prst="rect">
                <a:avLst/>
              </a:prstGeom>
            </p:spPr>
          </p:pic>
          <p:pic>
            <p:nvPicPr>
              <p:cNvPr id="14" name="Picture 13" descr="storage.png"/>
              <p:cNvPicPr>
                <a:picLocks noChangeAspect="1"/>
              </p:cNvPicPr>
              <p:nvPr/>
            </p:nvPicPr>
            <p:blipFill>
              <a:blip r:embed="rId3">
                <a:alphaModFix amt="39000"/>
                <a:extLst>
                  <a:ext uri="{28A0092B-C50C-407E-A947-70E740481C1C}">
                    <a14:useLocalDpi xmlns:a14="http://schemas.microsoft.com/office/drawing/2010/main" val="0"/>
                  </a:ext>
                </a:extLst>
              </a:blip>
              <a:stretch>
                <a:fillRect/>
              </a:stretch>
            </p:blipFill>
            <p:spPr>
              <a:xfrm>
                <a:off x="7008955" y="2731382"/>
                <a:ext cx="486969" cy="525617"/>
              </a:xfrm>
              <a:prstGeom prst="rect">
                <a:avLst/>
              </a:prstGeom>
            </p:spPr>
          </p:pic>
          <p:pic>
            <p:nvPicPr>
              <p:cNvPr id="15" name="Picture 14" descr="stor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668" y="2776320"/>
                <a:ext cx="486969" cy="525617"/>
              </a:xfrm>
              <a:prstGeom prst="rect">
                <a:avLst/>
              </a:prstGeom>
            </p:spPr>
          </p:pic>
        </p:grpSp>
        <p:sp>
          <p:nvSpPr>
            <p:cNvPr id="12" name="TextBox 11"/>
            <p:cNvSpPr txBox="1"/>
            <p:nvPr/>
          </p:nvSpPr>
          <p:spPr>
            <a:xfrm>
              <a:off x="6502072" y="3477848"/>
              <a:ext cx="1553589" cy="483693"/>
            </a:xfrm>
            <a:prstGeom prst="rect">
              <a:avLst/>
            </a:prstGeom>
            <a:noFill/>
          </p:spPr>
          <p:txBody>
            <a:bodyPr wrap="none" rtlCol="0">
              <a:spAutoFit/>
            </a:bodyPr>
            <a:lstStyle/>
            <a:p>
              <a:pPr algn="ctr">
                <a:spcBef>
                  <a:spcPts val="0"/>
                </a:spcBef>
                <a:spcAft>
                  <a:spcPts val="0"/>
                </a:spcAft>
                <a:buClr>
                  <a:schemeClr val="bg1"/>
                </a:buClr>
              </a:pPr>
              <a:r>
                <a:rPr lang="en-US" sz="1600" dirty="0" smtClean="0">
                  <a:latin typeface="+mn-lt"/>
                </a:rPr>
                <a:t>Cloud and Storage</a:t>
              </a:r>
            </a:p>
            <a:p>
              <a:pPr algn="ctr">
                <a:spcBef>
                  <a:spcPts val="0"/>
                </a:spcBef>
                <a:spcAft>
                  <a:spcPts val="0"/>
                </a:spcAft>
                <a:buClr>
                  <a:schemeClr val="bg1"/>
                </a:buClr>
              </a:pPr>
              <a:r>
                <a:rPr lang="en-US" sz="1600" dirty="0" smtClean="0">
                  <a:latin typeface="+mn-lt"/>
                </a:rPr>
                <a:t>Platform</a:t>
              </a:r>
            </a:p>
          </p:txBody>
        </p:sp>
      </p:grpSp>
      <p:sp>
        <p:nvSpPr>
          <p:cNvPr id="19" name="Content Placeholder 4"/>
          <p:cNvSpPr txBox="1">
            <a:spLocks/>
          </p:cNvSpPr>
          <p:nvPr/>
        </p:nvSpPr>
        <p:spPr>
          <a:xfrm>
            <a:off x="8321752" y="2272283"/>
            <a:ext cx="2657962" cy="1380994"/>
          </a:xfrm>
          <a:prstGeom prst="rect">
            <a:avLst/>
          </a:prstGeom>
        </p:spPr>
        <p:txBody>
          <a:bodyPr anchor="ct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buNone/>
            </a:pPr>
            <a:endParaRPr lang="en-US" sz="1100" dirty="0" smtClean="0">
              <a:solidFill>
                <a:schemeClr val="tx1"/>
              </a:solidFill>
            </a:endParaRPr>
          </a:p>
        </p:txBody>
      </p:sp>
      <p:sp>
        <p:nvSpPr>
          <p:cNvPr id="5" name="Rectangle 4"/>
          <p:cNvSpPr/>
          <p:nvPr/>
        </p:nvSpPr>
        <p:spPr>
          <a:xfrm>
            <a:off x="4168202" y="1565399"/>
            <a:ext cx="3894435" cy="1240829"/>
          </a:xfrm>
          <a:prstGeom prst="rect">
            <a:avLst/>
          </a:prstGeom>
          <a:noFill/>
          <a:ln w="38100" cmpd="sng">
            <a:solidFill>
              <a:schemeClr val="accent4"/>
            </a:solidFill>
          </a:ln>
          <a:effectLst/>
        </p:spPr>
        <p:txBody>
          <a:bodyPr wrap="square" lIns="182880" tIns="137160" rIns="137160" bIns="137160" rtlCol="0" anchor="ctr">
            <a:noAutofit/>
          </a:bodyPr>
          <a:lstStyle/>
          <a:p>
            <a:pPr marL="0" indent="0">
              <a:buNone/>
            </a:pPr>
            <a:r>
              <a:rPr lang="en-US" sz="1400" dirty="0" smtClean="0"/>
              <a:t>Interface is  </a:t>
            </a:r>
            <a:r>
              <a:rPr lang="en-US" sz="1400" dirty="0"/>
              <a:t>needed for these things..</a:t>
            </a:r>
          </a:p>
          <a:p>
            <a:pPr marL="285750" indent="-285750">
              <a:buFont typeface="Arial" panose="020B0604020202020204" pitchFamily="34" charset="0"/>
              <a:buChar char="•"/>
            </a:pPr>
            <a:r>
              <a:rPr lang="en-US" sz="1400" dirty="0"/>
              <a:t>Create/Remove volumes</a:t>
            </a:r>
          </a:p>
          <a:p>
            <a:pPr marL="285750" indent="-285750">
              <a:buFont typeface="Arial" panose="020B0604020202020204" pitchFamily="34" charset="0"/>
              <a:buChar char="•"/>
            </a:pPr>
            <a:r>
              <a:rPr lang="en-US" sz="1400" dirty="0"/>
              <a:t>Inspect/List volumes</a:t>
            </a:r>
          </a:p>
          <a:p>
            <a:pPr marL="285750" indent="-285750">
              <a:buFont typeface="Arial" panose="020B0604020202020204" pitchFamily="34" charset="0"/>
              <a:buChar char="•"/>
            </a:pPr>
            <a:r>
              <a:rPr lang="en-US" sz="1400" dirty="0"/>
              <a:t>Attach/Detach volumes</a:t>
            </a:r>
          </a:p>
          <a:p>
            <a:pPr marL="285750" indent="-285750">
              <a:buFont typeface="Arial" panose="020B0604020202020204" pitchFamily="34" charset="0"/>
              <a:buChar char="•"/>
            </a:pPr>
            <a:r>
              <a:rPr lang="en-US" sz="1400" dirty="0"/>
              <a:t>Mount/Unmount volumes</a:t>
            </a:r>
          </a:p>
        </p:txBody>
      </p:sp>
      <p:cxnSp>
        <p:nvCxnSpPr>
          <p:cNvPr id="26" name="Straight Arrow Connector 25"/>
          <p:cNvCxnSpPr>
            <a:stCxn id="7" idx="2"/>
            <a:endCxn id="5" idx="0"/>
          </p:cNvCxnSpPr>
          <p:nvPr/>
        </p:nvCxnSpPr>
        <p:spPr>
          <a:xfrm>
            <a:off x="6113478" y="1264249"/>
            <a:ext cx="1942" cy="301150"/>
          </a:xfrm>
          <a:prstGeom prst="straightConnector1">
            <a:avLst/>
          </a:prstGeom>
          <a:ln w="28575" cmpd="sng">
            <a:solidFill>
              <a:srgbClr val="00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 idx="2"/>
            <a:endCxn id="14" idx="0"/>
          </p:cNvCxnSpPr>
          <p:nvPr/>
        </p:nvCxnSpPr>
        <p:spPr>
          <a:xfrm flipH="1">
            <a:off x="6113479" y="2806228"/>
            <a:ext cx="1941" cy="252635"/>
          </a:xfrm>
          <a:prstGeom prst="straightConnector1">
            <a:avLst/>
          </a:prstGeom>
          <a:ln w="28575" cmpd="sng">
            <a:solidFill>
              <a:srgbClr val="00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7910544"/>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03012"/>
            <a:ext cx="7955280" cy="472577"/>
          </a:xfrm>
        </p:spPr>
        <p:txBody>
          <a:bodyPr/>
          <a:lstStyle/>
          <a:p>
            <a:r>
              <a:rPr lang="en-US" dirty="0" smtClean="0"/>
              <a:t>Storage Drivers That Tie Back to Our Solutions</a:t>
            </a:r>
            <a:br>
              <a:rPr lang="en-US" dirty="0" smtClean="0"/>
            </a:br>
            <a:r>
              <a:rPr lang="en-US" b="1" dirty="0" smtClean="0"/>
              <a:t>Out of Tree</a:t>
            </a:r>
            <a:endParaRPr lang="en-US" b="1" dirty="0"/>
          </a:p>
        </p:txBody>
      </p:sp>
      <p:pic>
        <p:nvPicPr>
          <p:cNvPr id="6" name="Shape 422"/>
          <p:cNvPicPr preferRelativeResize="0"/>
          <p:nvPr/>
        </p:nvPicPr>
        <p:blipFill rotWithShape="1">
          <a:blip r:embed="rId3">
            <a:alphaModFix/>
          </a:blip>
          <a:srcRect/>
          <a:stretch/>
        </p:blipFill>
        <p:spPr>
          <a:xfrm>
            <a:off x="4788061" y="1176549"/>
            <a:ext cx="809730" cy="694141"/>
          </a:xfrm>
          <a:prstGeom prst="rect">
            <a:avLst/>
          </a:prstGeom>
          <a:noFill/>
          <a:ln>
            <a:noFill/>
          </a:ln>
        </p:spPr>
      </p:pic>
      <p:pic>
        <p:nvPicPr>
          <p:cNvPr id="30" name="Picture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42415" y="1370009"/>
            <a:ext cx="865203" cy="314357"/>
          </a:xfrm>
          <a:prstGeom prst="rect">
            <a:avLst/>
          </a:prstGeom>
        </p:spPr>
      </p:pic>
      <p:grpSp>
        <p:nvGrpSpPr>
          <p:cNvPr id="36" name="Group 35"/>
          <p:cNvGrpSpPr/>
          <p:nvPr/>
        </p:nvGrpSpPr>
        <p:grpSpPr>
          <a:xfrm>
            <a:off x="3532477" y="2290349"/>
            <a:ext cx="1867141" cy="894971"/>
            <a:chOff x="5496411" y="3357999"/>
            <a:chExt cx="1867141" cy="894971"/>
          </a:xfrm>
        </p:grpSpPr>
        <p:sp>
          <p:nvSpPr>
            <p:cNvPr id="5" name="Shape 419"/>
            <p:cNvSpPr/>
            <p:nvPr/>
          </p:nvSpPr>
          <p:spPr>
            <a:xfrm>
              <a:off x="5496411" y="3508762"/>
              <a:ext cx="1867141" cy="674400"/>
            </a:xfrm>
            <a:prstGeom prst="rect">
              <a:avLst/>
            </a:prstGeom>
            <a:solidFill>
              <a:schemeClr val="accent2"/>
            </a:solidFill>
            <a:ln w="25400" cap="flat" cmpd="sng">
              <a:solidFill>
                <a:schemeClr val="tx2">
                  <a:lumMod val="65000"/>
                </a:schemeClr>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n" sz="1400" dirty="0" smtClean="0">
                  <a:solidFill>
                    <a:schemeClr val="dk1"/>
                  </a:solidFill>
                </a:rPr>
                <a:t>REX-Ray</a:t>
              </a:r>
            </a:p>
          </p:txBody>
        </p:sp>
        <p:pic>
          <p:nvPicPr>
            <p:cNvPr id="31" name="Picture 30" descr="Low Res Rex-Ray Colo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6411" y="3357999"/>
              <a:ext cx="623131" cy="894971"/>
            </a:xfrm>
            <a:prstGeom prst="rect">
              <a:avLst/>
            </a:prstGeom>
          </p:spPr>
        </p:pic>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4475" y="3569932"/>
            <a:ext cx="1685888" cy="530821"/>
          </a:xfrm>
          <a:prstGeom prst="rect">
            <a:avLst/>
          </a:prstGeom>
        </p:spPr>
      </p:pic>
      <p:grpSp>
        <p:nvGrpSpPr>
          <p:cNvPr id="35" name="Group 34"/>
          <p:cNvGrpSpPr/>
          <p:nvPr/>
        </p:nvGrpSpPr>
        <p:grpSpPr>
          <a:xfrm>
            <a:off x="720383" y="2419420"/>
            <a:ext cx="1974072" cy="674400"/>
            <a:chOff x="3543352" y="2611169"/>
            <a:chExt cx="1974072" cy="674400"/>
          </a:xfrm>
        </p:grpSpPr>
        <p:sp>
          <p:nvSpPr>
            <p:cNvPr id="33" name="Shape 419"/>
            <p:cNvSpPr/>
            <p:nvPr/>
          </p:nvSpPr>
          <p:spPr>
            <a:xfrm>
              <a:off x="3543352" y="2611169"/>
              <a:ext cx="1974072" cy="674400"/>
            </a:xfrm>
            <a:prstGeom prst="rect">
              <a:avLst/>
            </a:prstGeom>
            <a:solidFill>
              <a:schemeClr val="bg2"/>
            </a:solidFill>
            <a:ln w="25400" cap="flat" cmpd="sng">
              <a:solidFill>
                <a:schemeClr val="tx2">
                  <a:lumMod val="65000"/>
                </a:schemeClr>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n" sz="1400" dirty="0" smtClean="0">
                  <a:solidFill>
                    <a:schemeClr val="dk1"/>
                  </a:solidFill>
                </a:rPr>
                <a:t>vSphere Docker Volume Service</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6169" y="2660810"/>
              <a:ext cx="575117" cy="575117"/>
            </a:xfrm>
            <a:prstGeom prst="rect">
              <a:avLst/>
            </a:prstGeom>
          </p:spPr>
        </p:pic>
      </p:grpSp>
      <p:sp>
        <p:nvSpPr>
          <p:cNvPr id="40" name="Shape 419"/>
          <p:cNvSpPr/>
          <p:nvPr/>
        </p:nvSpPr>
        <p:spPr>
          <a:xfrm>
            <a:off x="6086513" y="2441112"/>
            <a:ext cx="1974072" cy="674400"/>
          </a:xfrm>
          <a:prstGeom prst="rect">
            <a:avLst/>
          </a:prstGeom>
          <a:solidFill>
            <a:schemeClr val="bg2"/>
          </a:solidFill>
          <a:ln w="25400" cap="flat" cmpd="sng">
            <a:solidFill>
              <a:schemeClr val="tx2">
                <a:lumMod val="65000"/>
              </a:schemeClr>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n" sz="1400" dirty="0" smtClean="0">
                <a:solidFill>
                  <a:schemeClr val="dk1"/>
                </a:solidFill>
              </a:rPr>
              <a:t>Nutanix Docker </a:t>
            </a:r>
            <a:r>
              <a:rPr lang="en" sz="1400" smtClean="0">
                <a:solidFill>
                  <a:schemeClr val="dk1"/>
                </a:solidFill>
              </a:rPr>
              <a:t>Volume </a:t>
            </a:r>
            <a:r>
              <a:rPr lang="en" sz="1400" smtClean="0">
                <a:solidFill>
                  <a:schemeClr val="dk1"/>
                </a:solidFill>
              </a:rPr>
              <a:t>Plug-in </a:t>
            </a:r>
            <a:r>
              <a:rPr lang="en" sz="1400" dirty="0" smtClean="0">
                <a:solidFill>
                  <a:schemeClr val="dk1"/>
                </a:solidFill>
              </a:rPr>
              <a:t>(DVP) </a:t>
            </a: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513" y="2402066"/>
            <a:ext cx="551616" cy="551616"/>
          </a:xfrm>
          <a:prstGeom prst="rect">
            <a:avLst/>
          </a:prstGeom>
        </p:spPr>
      </p:pic>
      <p:cxnSp>
        <p:nvCxnSpPr>
          <p:cNvPr id="43" name="Shape 439"/>
          <p:cNvCxnSpPr>
            <a:stCxn id="33" idx="2"/>
            <a:endCxn id="4" idx="0"/>
          </p:cNvCxnSpPr>
          <p:nvPr/>
        </p:nvCxnSpPr>
        <p:spPr>
          <a:xfrm>
            <a:off x="1707419" y="3093820"/>
            <a:ext cx="0" cy="476112"/>
          </a:xfrm>
          <a:prstGeom prst="straightConnector1">
            <a:avLst/>
          </a:prstGeom>
          <a:noFill/>
          <a:ln w="25400" cap="flat" cmpd="sng">
            <a:solidFill>
              <a:schemeClr val="dk2"/>
            </a:solidFill>
            <a:prstDash val="solid"/>
            <a:round/>
            <a:headEnd type="none" w="lg" len="lg"/>
            <a:tailEnd type="triangle" w="lg" len="lg"/>
          </a:ln>
        </p:spPr>
      </p:cxnSp>
      <p:cxnSp>
        <p:nvCxnSpPr>
          <p:cNvPr id="46" name="Shape 439"/>
          <p:cNvCxnSpPr>
            <a:stCxn id="5" idx="2"/>
          </p:cNvCxnSpPr>
          <p:nvPr/>
        </p:nvCxnSpPr>
        <p:spPr>
          <a:xfrm flipH="1">
            <a:off x="4460046" y="3115512"/>
            <a:ext cx="6002" cy="518938"/>
          </a:xfrm>
          <a:prstGeom prst="straightConnector1">
            <a:avLst/>
          </a:prstGeom>
          <a:noFill/>
          <a:ln w="25400" cap="flat" cmpd="sng">
            <a:solidFill>
              <a:schemeClr val="dk2"/>
            </a:solidFill>
            <a:prstDash val="solid"/>
            <a:round/>
            <a:headEnd type="none" w="lg" len="lg"/>
            <a:tailEnd type="triangle" w="lg" len="lg"/>
          </a:ln>
        </p:spPr>
      </p:cxn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5842" y="3659374"/>
            <a:ext cx="1455414" cy="263844"/>
          </a:xfrm>
          <a:prstGeom prst="rect">
            <a:avLst/>
          </a:prstGeom>
        </p:spPr>
      </p:pic>
      <p:sp>
        <p:nvSpPr>
          <p:cNvPr id="50" name="TextBox 49"/>
          <p:cNvSpPr txBox="1"/>
          <p:nvPr/>
        </p:nvSpPr>
        <p:spPr>
          <a:xfrm>
            <a:off x="5923233" y="3897625"/>
            <a:ext cx="2137352" cy="538609"/>
          </a:xfrm>
          <a:prstGeom prst="rect">
            <a:avLst/>
          </a:prstGeom>
          <a:noFill/>
        </p:spPr>
        <p:txBody>
          <a:bodyPr wrap="square" rtlCol="0">
            <a:spAutoFit/>
          </a:bodyPr>
          <a:lstStyle/>
          <a:p>
            <a:pPr algn="ctr">
              <a:spcBef>
                <a:spcPts val="0"/>
              </a:spcBef>
              <a:spcAft>
                <a:spcPts val="0"/>
              </a:spcAft>
              <a:buClr>
                <a:schemeClr val="bg1"/>
              </a:buClr>
            </a:pPr>
            <a:r>
              <a:rPr lang="en-US" sz="1100" dirty="0" smtClean="0">
                <a:solidFill>
                  <a:schemeClr val="bg1"/>
                </a:solidFill>
                <a:latin typeface="+mn-lt"/>
              </a:rPr>
              <a:t>Distributed Storage Fabric</a:t>
            </a:r>
          </a:p>
          <a:p>
            <a:pPr algn="ctr">
              <a:spcBef>
                <a:spcPts val="0"/>
              </a:spcBef>
              <a:spcAft>
                <a:spcPts val="0"/>
              </a:spcAft>
              <a:buClr>
                <a:schemeClr val="bg1"/>
              </a:buClr>
            </a:pPr>
            <a:r>
              <a:rPr lang="en-US" sz="1800" b="1" dirty="0" smtClean="0">
                <a:solidFill>
                  <a:schemeClr val="bg1"/>
                </a:solidFill>
                <a:latin typeface="+mn-lt"/>
              </a:rPr>
              <a:t>On DELL XC</a:t>
            </a:r>
          </a:p>
        </p:txBody>
      </p:sp>
      <p:cxnSp>
        <p:nvCxnSpPr>
          <p:cNvPr id="51" name="Shape 439"/>
          <p:cNvCxnSpPr>
            <a:stCxn id="40" idx="2"/>
            <a:endCxn id="49" idx="0"/>
          </p:cNvCxnSpPr>
          <p:nvPr/>
        </p:nvCxnSpPr>
        <p:spPr>
          <a:xfrm>
            <a:off x="7073549" y="3115512"/>
            <a:ext cx="0" cy="543862"/>
          </a:xfrm>
          <a:prstGeom prst="straightConnector1">
            <a:avLst/>
          </a:prstGeom>
          <a:noFill/>
          <a:ln w="25400" cap="flat" cmpd="sng">
            <a:solidFill>
              <a:schemeClr val="dk2"/>
            </a:solidFill>
            <a:prstDash val="solid"/>
            <a:round/>
            <a:headEnd type="none" w="lg" len="lg"/>
            <a:tailEnd type="triangle" w="lg" len="lg"/>
          </a:ln>
        </p:spPr>
      </p:cxn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70167" y="3952239"/>
            <a:ext cx="1123953" cy="811744"/>
          </a:xfrm>
          <a:prstGeom prst="rect">
            <a:avLst/>
          </a:prstGeom>
        </p:spPr>
      </p:pic>
      <p:pic>
        <p:nvPicPr>
          <p:cNvPr id="7" name="Picture 6"/>
          <p:cNvPicPr>
            <a:picLocks noChangeAspect="1"/>
          </p:cNvPicPr>
          <p:nvPr/>
        </p:nvPicPr>
        <p:blipFill rotWithShape="1">
          <a:blip r:embed="rId11" cstate="print">
            <a:extLst>
              <a:ext uri="{28A0092B-C50C-407E-A947-70E740481C1C}">
                <a14:useLocalDpi xmlns:a14="http://schemas.microsoft.com/office/drawing/2010/main" val="0"/>
              </a:ext>
            </a:extLst>
          </a:blip>
          <a:srcRect l="23440" r="23437"/>
          <a:stretch/>
        </p:blipFill>
        <p:spPr>
          <a:xfrm>
            <a:off x="3800089" y="3679279"/>
            <a:ext cx="1261640" cy="392654"/>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64747" y="4100753"/>
            <a:ext cx="485743" cy="604217"/>
          </a:xfrm>
          <a:prstGeom prst="rect">
            <a:avLst/>
          </a:prstGeom>
        </p:spPr>
      </p:pic>
      <p:pic>
        <p:nvPicPr>
          <p:cNvPr id="29" name="Picture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88498" y="1222804"/>
            <a:ext cx="423075" cy="578767"/>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95881" y="1214070"/>
            <a:ext cx="423075" cy="578767"/>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2011" y="1234235"/>
            <a:ext cx="423075" cy="578767"/>
          </a:xfrm>
          <a:prstGeom prst="rect">
            <a:avLst/>
          </a:prstGeom>
        </p:spPr>
      </p:pic>
      <p:cxnSp>
        <p:nvCxnSpPr>
          <p:cNvPr id="38" name="Shape 439"/>
          <p:cNvCxnSpPr/>
          <p:nvPr/>
        </p:nvCxnSpPr>
        <p:spPr>
          <a:xfrm>
            <a:off x="1707418" y="1865390"/>
            <a:ext cx="0" cy="476112"/>
          </a:xfrm>
          <a:prstGeom prst="straightConnector1">
            <a:avLst/>
          </a:prstGeom>
          <a:noFill/>
          <a:ln w="25400" cap="flat" cmpd="sng">
            <a:solidFill>
              <a:schemeClr val="dk2"/>
            </a:solidFill>
            <a:prstDash val="solid"/>
            <a:round/>
            <a:headEnd type="none" w="lg" len="lg"/>
            <a:tailEnd type="triangle" w="lg" len="lg"/>
          </a:ln>
        </p:spPr>
      </p:cxnSp>
      <p:cxnSp>
        <p:nvCxnSpPr>
          <p:cNvPr id="39" name="Shape 439"/>
          <p:cNvCxnSpPr/>
          <p:nvPr/>
        </p:nvCxnSpPr>
        <p:spPr>
          <a:xfrm>
            <a:off x="4460046" y="1814237"/>
            <a:ext cx="0" cy="476112"/>
          </a:xfrm>
          <a:prstGeom prst="straightConnector1">
            <a:avLst/>
          </a:prstGeom>
          <a:noFill/>
          <a:ln w="25400" cap="flat" cmpd="sng">
            <a:solidFill>
              <a:schemeClr val="dk2"/>
            </a:solidFill>
            <a:prstDash val="solid"/>
            <a:round/>
            <a:headEnd type="none" w="lg" len="lg"/>
            <a:tailEnd type="triangle" w="lg" len="lg"/>
          </a:ln>
        </p:spPr>
      </p:cxnSp>
      <p:cxnSp>
        <p:nvCxnSpPr>
          <p:cNvPr id="41" name="Shape 439"/>
          <p:cNvCxnSpPr/>
          <p:nvPr/>
        </p:nvCxnSpPr>
        <p:spPr>
          <a:xfrm>
            <a:off x="7032355" y="1865390"/>
            <a:ext cx="0" cy="476112"/>
          </a:xfrm>
          <a:prstGeom prst="straightConnector1">
            <a:avLst/>
          </a:prstGeom>
          <a:noFill/>
          <a:ln w="2540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821253507"/>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03012"/>
            <a:ext cx="7955280" cy="472577"/>
          </a:xfrm>
        </p:spPr>
        <p:txBody>
          <a:bodyPr/>
          <a:lstStyle/>
          <a:p>
            <a:r>
              <a:rPr lang="en-US" dirty="0" smtClean="0"/>
              <a:t>Storage Drivers That Tie Back to Our Solutions</a:t>
            </a:r>
            <a:br>
              <a:rPr lang="en-US" dirty="0" smtClean="0"/>
            </a:br>
            <a:r>
              <a:rPr lang="en-US" b="1" dirty="0" smtClean="0"/>
              <a:t>In Tree</a:t>
            </a:r>
            <a:endParaRPr lang="en-US" b="1" dirty="0"/>
          </a:p>
        </p:txBody>
      </p:sp>
      <p:pic>
        <p:nvPicPr>
          <p:cNvPr id="6" name="Shape 422"/>
          <p:cNvPicPr preferRelativeResize="0"/>
          <p:nvPr/>
        </p:nvPicPr>
        <p:blipFill rotWithShape="1">
          <a:blip r:embed="rId3">
            <a:alphaModFix/>
          </a:blip>
          <a:srcRect/>
          <a:stretch/>
        </p:blipFill>
        <p:spPr>
          <a:xfrm>
            <a:off x="2164577" y="1396580"/>
            <a:ext cx="1195800" cy="1025100"/>
          </a:xfrm>
          <a:prstGeom prst="rect">
            <a:avLst/>
          </a:prstGeom>
          <a:noFill/>
          <a:ln>
            <a:noFill/>
          </a:ln>
        </p:spPr>
      </p:pic>
      <p:sp>
        <p:nvSpPr>
          <p:cNvPr id="5" name="Shape 419"/>
          <p:cNvSpPr/>
          <p:nvPr/>
        </p:nvSpPr>
        <p:spPr>
          <a:xfrm>
            <a:off x="2114579" y="2460513"/>
            <a:ext cx="1867141" cy="674400"/>
          </a:xfrm>
          <a:prstGeom prst="rect">
            <a:avLst/>
          </a:prstGeom>
          <a:solidFill>
            <a:schemeClr val="accent2"/>
          </a:solidFill>
          <a:ln w="25400" cap="flat" cmpd="sng">
            <a:solidFill>
              <a:schemeClr val="tx2">
                <a:lumMod val="65000"/>
              </a:schemeClr>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smtClean="0">
                <a:solidFill>
                  <a:schemeClr val="dk1"/>
                </a:solidFill>
              </a:rPr>
              <a:t>Native In-tree Drivers </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6339" y="3768656"/>
            <a:ext cx="1685888" cy="530821"/>
          </a:xfrm>
          <a:prstGeom prst="rect">
            <a:avLst/>
          </a:prstGeom>
        </p:spPr>
      </p:pic>
      <p:cxnSp>
        <p:nvCxnSpPr>
          <p:cNvPr id="46" name="Shape 439"/>
          <p:cNvCxnSpPr/>
          <p:nvPr/>
        </p:nvCxnSpPr>
        <p:spPr>
          <a:xfrm flipH="1">
            <a:off x="3059510" y="3110589"/>
            <a:ext cx="6002" cy="518938"/>
          </a:xfrm>
          <a:prstGeom prst="straightConnector1">
            <a:avLst/>
          </a:prstGeom>
          <a:noFill/>
          <a:ln w="25400" cap="flat" cmpd="sng">
            <a:solidFill>
              <a:schemeClr val="dk2"/>
            </a:solidFill>
            <a:prstDash val="solid"/>
            <a:round/>
            <a:headEnd type="none" w="lg" len="lg"/>
            <a:tailEnd type="triangle" w="lg" len="lg"/>
          </a:ln>
        </p:spPr>
      </p:cxnSp>
      <p:pic>
        <p:nvPicPr>
          <p:cNvPr id="92" name="Picture 91"/>
          <p:cNvPicPr>
            <a:picLocks noChangeAspect="1"/>
          </p:cNvPicPr>
          <p:nvPr/>
        </p:nvPicPr>
        <p:blipFill rotWithShape="1">
          <a:blip r:embed="rId5" cstate="print">
            <a:extLst>
              <a:ext uri="{28A0092B-C50C-407E-A947-70E740481C1C}">
                <a14:useLocalDpi xmlns:a14="http://schemas.microsoft.com/office/drawing/2010/main" val="0"/>
              </a:ext>
            </a:extLst>
          </a:blip>
          <a:srcRect l="23440" r="23437"/>
          <a:stretch/>
        </p:blipFill>
        <p:spPr>
          <a:xfrm>
            <a:off x="3180844" y="3837739"/>
            <a:ext cx="1261640" cy="392654"/>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9583" y="1396580"/>
            <a:ext cx="1874047" cy="687152"/>
          </a:xfrm>
          <a:prstGeom prst="rect">
            <a:avLst/>
          </a:prstGeom>
        </p:spPr>
      </p:pic>
      <p:sp>
        <p:nvSpPr>
          <p:cNvPr id="94" name="Shape 419"/>
          <p:cNvSpPr/>
          <p:nvPr/>
        </p:nvSpPr>
        <p:spPr>
          <a:xfrm>
            <a:off x="5356489" y="2460513"/>
            <a:ext cx="1867141" cy="674400"/>
          </a:xfrm>
          <a:prstGeom prst="rect">
            <a:avLst/>
          </a:prstGeom>
          <a:solidFill>
            <a:schemeClr val="accent2"/>
          </a:solidFill>
          <a:ln w="25400" cap="flat" cmpd="sng">
            <a:solidFill>
              <a:schemeClr val="tx2">
                <a:lumMod val="65000"/>
              </a:schemeClr>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n" sz="1400" dirty="0" smtClean="0">
                <a:solidFill>
                  <a:schemeClr val="dk1"/>
                </a:solidFill>
              </a:rPr>
              <a:t>REX-Ray </a:t>
            </a:r>
          </a:p>
          <a:p>
            <a:pPr lvl="0" algn="r" rtl="0">
              <a:spcBef>
                <a:spcPts val="0"/>
              </a:spcBef>
              <a:buNone/>
            </a:pPr>
            <a:r>
              <a:rPr lang="en" sz="1400" dirty="0" smtClean="0">
                <a:solidFill>
                  <a:schemeClr val="dk1"/>
                </a:solidFill>
              </a:rPr>
              <a:t>included in DC/OS</a:t>
            </a:r>
          </a:p>
        </p:txBody>
      </p:sp>
      <p:pic>
        <p:nvPicPr>
          <p:cNvPr id="95" name="Picture 94" descr="Low Res Rex-Ray Colo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3996" y="2257237"/>
            <a:ext cx="623131" cy="894971"/>
          </a:xfrm>
          <a:prstGeom prst="rect">
            <a:avLst/>
          </a:prstGeom>
        </p:spPr>
      </p:pic>
      <p:pic>
        <p:nvPicPr>
          <p:cNvPr id="96" name="Picture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9317" y="4110699"/>
            <a:ext cx="1123953" cy="811744"/>
          </a:xfrm>
          <a:prstGeom prst="rect">
            <a:avLst/>
          </a:prstGeom>
        </p:spPr>
      </p:pic>
      <p:pic>
        <p:nvPicPr>
          <p:cNvPr id="97" name="Picture 96"/>
          <p:cNvPicPr>
            <a:picLocks noChangeAspect="1"/>
          </p:cNvPicPr>
          <p:nvPr/>
        </p:nvPicPr>
        <p:blipFill rotWithShape="1">
          <a:blip r:embed="rId5" cstate="print">
            <a:extLst>
              <a:ext uri="{28A0092B-C50C-407E-A947-70E740481C1C}">
                <a14:useLocalDpi xmlns:a14="http://schemas.microsoft.com/office/drawing/2010/main" val="0"/>
              </a:ext>
            </a:extLst>
          </a:blip>
          <a:srcRect l="23440" r="23437"/>
          <a:stretch/>
        </p:blipFill>
        <p:spPr>
          <a:xfrm>
            <a:off x="5659239" y="3837739"/>
            <a:ext cx="1261640" cy="392654"/>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3897" y="4259213"/>
            <a:ext cx="485743" cy="604217"/>
          </a:xfrm>
          <a:prstGeom prst="rect">
            <a:avLst/>
          </a:prstGeom>
        </p:spPr>
      </p:pic>
      <p:cxnSp>
        <p:nvCxnSpPr>
          <p:cNvPr id="99" name="Shape 439"/>
          <p:cNvCxnSpPr/>
          <p:nvPr/>
        </p:nvCxnSpPr>
        <p:spPr>
          <a:xfrm flipH="1">
            <a:off x="6290059" y="3152208"/>
            <a:ext cx="6002" cy="518938"/>
          </a:xfrm>
          <a:prstGeom prst="straightConnector1">
            <a:avLst/>
          </a:prstGeom>
          <a:noFill/>
          <a:ln w="25400" cap="flat" cmpd="sng">
            <a:solidFill>
              <a:schemeClr val="dk2"/>
            </a:solidFill>
            <a:prstDash val="solid"/>
            <a:round/>
            <a:headEnd type="none" w="lg" len="lg"/>
            <a:tailEnd type="triangle" w="lg" len="lg"/>
          </a:ln>
        </p:spPr>
      </p:cxnSp>
      <p:pic>
        <p:nvPicPr>
          <p:cNvPr id="100" name="Picture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0377" y="1198338"/>
            <a:ext cx="718690" cy="767561"/>
          </a:xfrm>
          <a:prstGeom prst="rect">
            <a:avLst/>
          </a:prstGeom>
        </p:spPr>
      </p:pic>
    </p:spTree>
    <p:extLst>
      <p:ext uri="{BB962C8B-B14F-4D97-AF65-F5344CB8AC3E}">
        <p14:creationId xmlns:p14="http://schemas.microsoft.com/office/powerpoint/2010/main" val="1651283758"/>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303012"/>
            <a:ext cx="7955280" cy="472577"/>
          </a:xfrm>
        </p:spPr>
        <p:txBody>
          <a:bodyPr/>
          <a:lstStyle/>
          <a:p>
            <a:r>
              <a:rPr lang="en-US" dirty="0" smtClean="0"/>
              <a:t>Storage Drivers That Tie Back to Our Solutions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2440406676"/>
              </p:ext>
            </p:extLst>
          </p:nvPr>
        </p:nvGraphicFramePr>
        <p:xfrm>
          <a:off x="567266" y="1011213"/>
          <a:ext cx="8177405" cy="3566160"/>
        </p:xfrm>
        <a:graphic>
          <a:graphicData uri="http://schemas.openxmlformats.org/drawingml/2006/table">
            <a:tbl>
              <a:tblPr firstRow="1" bandRow="1">
                <a:tableStyleId>{5940675A-B579-460E-94D1-54222C63F5DA}</a:tableStyleId>
              </a:tblPr>
              <a:tblGrid>
                <a:gridCol w="1453319"/>
                <a:gridCol w="1473604"/>
                <a:gridCol w="1765938"/>
                <a:gridCol w="1742272"/>
                <a:gridCol w="1742272"/>
              </a:tblGrid>
              <a:tr h="720827">
                <a:tc>
                  <a:txBody>
                    <a:bodyPr/>
                    <a:lstStyle/>
                    <a:p>
                      <a:pPr algn="ctr"/>
                      <a:endParaRPr lang="en-US" sz="1400" b="1" dirty="0" smtClean="0"/>
                    </a:p>
                  </a:txBody>
                  <a:tcPr anchor="ctr"/>
                </a:tc>
                <a:tc>
                  <a:txBody>
                    <a:bodyPr/>
                    <a:lstStyle/>
                    <a:p>
                      <a:pPr algn="ctr"/>
                      <a:r>
                        <a:rPr lang="en-US" sz="1600" b="1" dirty="0" smtClean="0">
                          <a:solidFill>
                            <a:schemeClr val="bg2"/>
                          </a:solidFill>
                        </a:rPr>
                        <a:t>REX-Ray</a:t>
                      </a:r>
                      <a:endParaRPr lang="en-US" sz="1600" b="1" dirty="0">
                        <a:solidFill>
                          <a:schemeClr val="bg2"/>
                        </a:solidFill>
                      </a:endParaRPr>
                    </a:p>
                  </a:txBody>
                  <a:tcPr anchor="ctr">
                    <a:solidFill>
                      <a:schemeClr val="accent2">
                        <a:lumMod val="50000"/>
                      </a:schemeClr>
                    </a:solidFill>
                  </a:tcPr>
                </a:tc>
                <a:tc>
                  <a:txBody>
                    <a:bodyPr/>
                    <a:lstStyle/>
                    <a:p>
                      <a:pPr algn="ctr"/>
                      <a:r>
                        <a:rPr lang="en-US" sz="1600" b="1" dirty="0" smtClean="0">
                          <a:solidFill>
                            <a:schemeClr val="bg2"/>
                          </a:solidFill>
                        </a:rPr>
                        <a:t>vSphere Docker Volume Service</a:t>
                      </a:r>
                    </a:p>
                  </a:txBody>
                  <a:tcPr anchor="ctr">
                    <a:solidFill>
                      <a:schemeClr val="accent2">
                        <a:lumMod val="75000"/>
                      </a:schemeClr>
                    </a:solidFill>
                  </a:tcPr>
                </a:tc>
                <a:tc>
                  <a:txBody>
                    <a:bodyPr/>
                    <a:lstStyle/>
                    <a:p>
                      <a:pPr algn="ctr"/>
                      <a:r>
                        <a:rPr lang="en-US" sz="1600" b="1" dirty="0" err="1" smtClean="0">
                          <a:solidFill>
                            <a:schemeClr val="bg2"/>
                          </a:solidFill>
                        </a:rPr>
                        <a:t>Nutanix</a:t>
                      </a:r>
                      <a:r>
                        <a:rPr lang="en-US" sz="1600" b="1" dirty="0" smtClean="0">
                          <a:solidFill>
                            <a:schemeClr val="bg2"/>
                          </a:solidFill>
                        </a:rPr>
                        <a:t> Docker Volume Plug-In</a:t>
                      </a:r>
                      <a:endParaRPr lang="en-US" sz="1600" b="1" dirty="0">
                        <a:solidFill>
                          <a:schemeClr val="bg2"/>
                        </a:solidFill>
                      </a:endParaRPr>
                    </a:p>
                  </a:txBody>
                  <a:tcPr anchor="ctr">
                    <a:solidFill>
                      <a:schemeClr val="accent2"/>
                    </a:solidFill>
                  </a:tcPr>
                </a:tc>
                <a:tc>
                  <a:txBody>
                    <a:bodyPr/>
                    <a:lstStyle/>
                    <a:p>
                      <a:pPr algn="ctr"/>
                      <a:r>
                        <a:rPr lang="en-US" sz="1600" b="1" dirty="0" smtClean="0">
                          <a:solidFill>
                            <a:schemeClr val="bg2"/>
                          </a:solidFill>
                        </a:rPr>
                        <a:t>In-Tree</a:t>
                      </a:r>
                      <a:r>
                        <a:rPr lang="en-US" sz="1600" b="1" baseline="0" dirty="0" smtClean="0">
                          <a:solidFill>
                            <a:schemeClr val="bg2"/>
                          </a:solidFill>
                        </a:rPr>
                        <a:t> Kubernetes Drivers</a:t>
                      </a:r>
                      <a:endParaRPr lang="en-US" sz="1600" b="1" dirty="0">
                        <a:solidFill>
                          <a:schemeClr val="bg2"/>
                        </a:solidFill>
                      </a:endParaRPr>
                    </a:p>
                  </a:txBody>
                  <a:tcPr anchor="ctr">
                    <a:solidFill>
                      <a:schemeClr val="accent2"/>
                    </a:solidFill>
                  </a:tcPr>
                </a:tc>
              </a:tr>
              <a:tr h="937076">
                <a:tc>
                  <a:txBody>
                    <a:bodyPr/>
                    <a:lstStyle/>
                    <a:p>
                      <a:pPr algn="l"/>
                      <a:r>
                        <a:rPr lang="en-US" sz="1400" b="1" dirty="0" smtClean="0"/>
                        <a:t>On-</a:t>
                      </a:r>
                      <a:r>
                        <a:rPr lang="en-US" sz="1400" b="1" dirty="0" err="1" smtClean="0"/>
                        <a:t>prem</a:t>
                      </a:r>
                      <a:r>
                        <a:rPr lang="en-US" sz="1400" b="1" dirty="0" smtClean="0"/>
                        <a:t> targets supported</a:t>
                      </a:r>
                    </a:p>
                  </a:txBody>
                  <a:tcPr anchor="ctr"/>
                </a:tc>
                <a:tc>
                  <a:txBody>
                    <a:bodyPr/>
                    <a:lstStyle/>
                    <a:p>
                      <a:pPr marL="171450" indent="-171450" algn="l">
                        <a:buFont typeface="Arial" panose="020B0604020202020204" pitchFamily="34" charset="0"/>
                        <a:buChar char="•"/>
                      </a:pPr>
                      <a:r>
                        <a:rPr lang="en-US" sz="1400" dirty="0" err="1" smtClean="0"/>
                        <a:t>Ceph</a:t>
                      </a:r>
                      <a:endParaRPr lang="en-US" sz="1400" dirty="0" smtClean="0"/>
                    </a:p>
                    <a:p>
                      <a:pPr marL="171450" indent="-171450" algn="l">
                        <a:buFont typeface="Arial" panose="020B0604020202020204" pitchFamily="34" charset="0"/>
                        <a:buChar char="•"/>
                      </a:pPr>
                      <a:r>
                        <a:rPr lang="en-US" sz="1400" dirty="0" err="1" smtClean="0"/>
                        <a:t>ScaleIO</a:t>
                      </a:r>
                      <a:endParaRPr lang="en-US" sz="1400" dirty="0" smtClean="0"/>
                    </a:p>
                    <a:p>
                      <a:pPr marL="171450" indent="-171450" algn="l">
                        <a:buFont typeface="Arial" panose="020B0604020202020204" pitchFamily="34" charset="0"/>
                        <a:buChar char="•"/>
                      </a:pPr>
                      <a:r>
                        <a:rPr lang="en-US" sz="1400" baseline="0" dirty="0" err="1" smtClean="0"/>
                        <a:t>Isilon</a:t>
                      </a:r>
                      <a:endParaRPr lang="en-US" sz="1400" dirty="0"/>
                    </a:p>
                  </a:txBody>
                  <a:tcPr anchor="ctr"/>
                </a:tc>
                <a:tc>
                  <a:txBody>
                    <a:bodyPr/>
                    <a:lstStyle/>
                    <a:p>
                      <a:pPr marL="171450" indent="-171450" algn="l">
                        <a:buFont typeface="Arial" panose="020B0604020202020204" pitchFamily="34" charset="0"/>
                        <a:buChar char="•"/>
                      </a:pPr>
                      <a:r>
                        <a:rPr lang="en-US" sz="1400" dirty="0" err="1" smtClean="0"/>
                        <a:t>vSAN</a:t>
                      </a:r>
                      <a:endParaRPr lang="en-US" sz="1400" dirty="0" smtClean="0"/>
                    </a:p>
                    <a:p>
                      <a:pPr marL="171450" indent="-171450" algn="l">
                        <a:buFont typeface="Arial" panose="020B0604020202020204" pitchFamily="34" charset="0"/>
                        <a:buChar char="•"/>
                      </a:pPr>
                      <a:r>
                        <a:rPr lang="en-US" sz="1400" dirty="0" smtClean="0"/>
                        <a:t>VMFS</a:t>
                      </a:r>
                    </a:p>
                    <a:p>
                      <a:pPr marL="171450" indent="-171450" algn="l">
                        <a:buFont typeface="Arial" panose="020B0604020202020204" pitchFamily="34" charset="0"/>
                        <a:buChar char="•"/>
                      </a:pPr>
                      <a:r>
                        <a:rPr lang="en-US" sz="1400" dirty="0" smtClean="0"/>
                        <a:t>NFS</a:t>
                      </a:r>
                    </a:p>
                  </a:txBody>
                  <a:tcPr anchor="ctr"/>
                </a:tc>
                <a:tc>
                  <a:txBody>
                    <a:bodyPr/>
                    <a:lstStyle/>
                    <a:p>
                      <a:pPr marL="171450" indent="-171450" algn="l">
                        <a:buFont typeface="Arial" panose="020B0604020202020204" pitchFamily="34" charset="0"/>
                        <a:buChar char="•"/>
                      </a:pPr>
                      <a:r>
                        <a:rPr lang="en-US" sz="1400" dirty="0" err="1" smtClean="0"/>
                        <a:t>Nutanix</a:t>
                      </a:r>
                      <a:r>
                        <a:rPr lang="en-US" sz="1400" dirty="0" smtClean="0"/>
                        <a:t> Distributed File System (DSF) on DELL XC</a:t>
                      </a:r>
                      <a:endParaRPr lang="en-US" sz="1400" dirty="0"/>
                    </a:p>
                  </a:txBody>
                  <a:tcPr anchor="ctr"/>
                </a:tc>
                <a:tc>
                  <a:txBody>
                    <a:bodyPr/>
                    <a:lstStyle/>
                    <a:p>
                      <a:pPr marL="171450" indent="-171450" algn="l">
                        <a:buFont typeface="Arial" panose="020B0604020202020204" pitchFamily="34" charset="0"/>
                        <a:buChar char="•"/>
                      </a:pPr>
                      <a:r>
                        <a:rPr lang="en-US" sz="1400" dirty="0" err="1" smtClean="0"/>
                        <a:t>ScaleIO</a:t>
                      </a:r>
                      <a:endParaRPr lang="en-US" sz="1400" dirty="0" smtClean="0"/>
                    </a:p>
                    <a:p>
                      <a:pPr marL="171450" indent="-171450" algn="l">
                        <a:buFont typeface="Arial" panose="020B0604020202020204" pitchFamily="34" charset="0"/>
                        <a:buChar char="•"/>
                      </a:pPr>
                      <a:r>
                        <a:rPr lang="en-US" sz="1400" dirty="0" smtClean="0"/>
                        <a:t>vSphere</a:t>
                      </a:r>
                      <a:endParaRPr lang="en-US" sz="1400" dirty="0"/>
                    </a:p>
                  </a:txBody>
                  <a:tcPr anchor="ctr"/>
                </a:tc>
              </a:tr>
              <a:tr h="1522959">
                <a:tc>
                  <a:txBody>
                    <a:bodyPr/>
                    <a:lstStyle/>
                    <a:p>
                      <a:pPr algn="l"/>
                      <a:r>
                        <a:rPr lang="en-US" sz="1400" b="1" dirty="0" smtClean="0"/>
                        <a:t>Known Orchestrator Compatibility</a:t>
                      </a:r>
                      <a:endParaRPr lang="en-US" sz="1400" b="1" dirty="0"/>
                    </a:p>
                  </a:txBody>
                  <a:tcPr anchor="ctr"/>
                </a:tc>
                <a:tc>
                  <a:txBody>
                    <a:bodyPr/>
                    <a:lstStyle/>
                    <a:p>
                      <a:pPr marL="171450" indent="-171450" algn="l">
                        <a:buFont typeface="Arial" panose="020B0604020202020204" pitchFamily="34" charset="0"/>
                        <a:buChar char="•"/>
                      </a:pPr>
                      <a:r>
                        <a:rPr lang="en-US" sz="1400" dirty="0" smtClean="0"/>
                        <a:t>Docker Swarm</a:t>
                      </a:r>
                    </a:p>
                    <a:p>
                      <a:pPr marL="171450" indent="-171450" algn="l">
                        <a:buFont typeface="Arial" panose="020B0604020202020204" pitchFamily="34" charset="0"/>
                        <a:buChar char="•"/>
                      </a:pPr>
                      <a:r>
                        <a:rPr lang="en-US" sz="1400" dirty="0" smtClean="0"/>
                        <a:t>Kubernetes (out of</a:t>
                      </a:r>
                      <a:r>
                        <a:rPr lang="en-US" sz="1400" baseline="0" dirty="0" smtClean="0"/>
                        <a:t> tree)</a:t>
                      </a:r>
                      <a:endParaRPr lang="en-US" sz="1400" dirty="0" smtClean="0"/>
                    </a:p>
                    <a:p>
                      <a:pPr marL="171450" indent="-171450" algn="l">
                        <a:buFont typeface="Arial" panose="020B0604020202020204" pitchFamily="34" charset="0"/>
                        <a:buChar char="•"/>
                      </a:pPr>
                      <a:r>
                        <a:rPr lang="en-US" sz="1400" dirty="0" smtClean="0"/>
                        <a:t>Cloud Foundry</a:t>
                      </a:r>
                    </a:p>
                    <a:p>
                      <a:pPr marL="171450" indent="-171450" algn="l">
                        <a:buFont typeface="Arial" panose="020B0604020202020204" pitchFamily="34" charset="0"/>
                        <a:buChar char="•"/>
                      </a:pPr>
                      <a:r>
                        <a:rPr lang="en-US" sz="1400" dirty="0" err="1" smtClean="0"/>
                        <a:t>Mesos</a:t>
                      </a:r>
                      <a:r>
                        <a:rPr lang="en-US" sz="1400" dirty="0" smtClean="0"/>
                        <a:t> &amp; DC/OS</a:t>
                      </a:r>
                      <a:endParaRPr lang="en-US" sz="1400" dirty="0"/>
                    </a:p>
                  </a:txBody>
                  <a:tcPr anchor="ctr"/>
                </a:tc>
                <a:tc>
                  <a:txBody>
                    <a:bodyPr/>
                    <a:lstStyle/>
                    <a:p>
                      <a:pPr marL="285750" indent="-285750" algn="l">
                        <a:buFont typeface="Arial" panose="020B0604020202020204" pitchFamily="34" charset="0"/>
                        <a:buChar char="•"/>
                      </a:pPr>
                      <a:r>
                        <a:rPr lang="en-US" sz="1400" dirty="0" smtClean="0"/>
                        <a:t>Docker Swarm</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t>Docker Swarm</a:t>
                      </a:r>
                    </a:p>
                  </a:txBody>
                  <a:tcPr anchor="ctr"/>
                </a:tc>
                <a:tc>
                  <a:txBody>
                    <a:bodyPr/>
                    <a:lstStyle/>
                    <a:p>
                      <a:pPr marL="285750" indent="-285750" algn="l">
                        <a:buFont typeface="Arial" panose="020B0604020202020204" pitchFamily="34" charset="0"/>
                        <a:buChar char="•"/>
                      </a:pPr>
                      <a:r>
                        <a:rPr lang="en-US" sz="1400" dirty="0" smtClean="0"/>
                        <a:t>Kubernetes </a:t>
                      </a:r>
                      <a:endParaRPr lang="en-US" sz="1400" dirty="0"/>
                    </a:p>
                  </a:txBody>
                  <a:tcPr anchor="ctr"/>
                </a:tc>
              </a:tr>
            </a:tbl>
          </a:graphicData>
        </a:graphic>
      </p:graphicFrame>
    </p:spTree>
    <p:extLst>
      <p:ext uri="{BB962C8B-B14F-4D97-AF65-F5344CB8AC3E}">
        <p14:creationId xmlns:p14="http://schemas.microsoft.com/office/powerpoint/2010/main" val="4137403161"/>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4484968"/>
              </p:ext>
            </p:extLst>
          </p:nvPr>
        </p:nvGraphicFramePr>
        <p:xfrm>
          <a:off x="325744" y="412254"/>
          <a:ext cx="2759586" cy="3987974"/>
        </p:xfrm>
        <a:graphic>
          <a:graphicData uri="http://schemas.openxmlformats.org/drawingml/2006/table">
            <a:tbl>
              <a:tblPr firstRow="1" bandRow="1">
                <a:tableStyleId>{2D5ABB26-0587-4C30-8999-92F81FD0307C}</a:tableStyleId>
              </a:tblPr>
              <a:tblGrid>
                <a:gridCol w="2759586"/>
              </a:tblGrid>
              <a:tr h="500202">
                <a:tc>
                  <a:txBody>
                    <a:bodyPr/>
                    <a:lstStyle/>
                    <a:p>
                      <a:pPr algn="ctr"/>
                      <a:endParaRPr lang="en-US" sz="18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200" b="1" baseline="0" dirty="0" smtClean="0">
                          <a:solidFill>
                            <a:schemeClr val="bg1">
                              <a:lumMod val="40000"/>
                              <a:lumOff val="60000"/>
                            </a:schemeClr>
                          </a:solidFill>
                        </a:rPr>
                        <a:t>Ready Solutions / CPSD</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497779">
                <a:tc>
                  <a:txBody>
                    <a:bodyPr/>
                    <a:lstStyle/>
                    <a:p>
                      <a:r>
                        <a:rPr lang="en-US" sz="1200" b="1" dirty="0" smtClean="0">
                          <a:solidFill>
                            <a:schemeClr val="bg1">
                              <a:lumMod val="40000"/>
                              <a:lumOff val="60000"/>
                            </a:schemeClr>
                          </a:solidFill>
                        </a:rPr>
                        <a:t>Reference Architecture</a:t>
                      </a:r>
                      <a:r>
                        <a:rPr lang="en-US" sz="1200" b="1" baseline="0" dirty="0" smtClean="0">
                          <a:solidFill>
                            <a:schemeClr val="bg1">
                              <a:lumMod val="40000"/>
                              <a:lumOff val="60000"/>
                            </a:schemeClr>
                          </a:solidFill>
                        </a:rPr>
                        <a:t>s </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1317650">
                <a:tc>
                  <a:txBody>
                    <a:bodyPr/>
                    <a:lstStyle/>
                    <a:p>
                      <a:r>
                        <a:rPr lang="en-US" sz="1200" b="1" dirty="0" smtClean="0">
                          <a:solidFill>
                            <a:schemeClr val="bg1">
                              <a:lumMod val="40000"/>
                              <a:lumOff val="60000"/>
                            </a:schemeClr>
                          </a:solidFill>
                        </a:rPr>
                        <a:t>Platform Software</a:t>
                      </a: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r>
              <a:tr h="497779">
                <a:tc>
                  <a:txBody>
                    <a:bodyPr/>
                    <a:lstStyle/>
                    <a:p>
                      <a:r>
                        <a:rPr lang="en-US" sz="1200" b="1" dirty="0" smtClean="0">
                          <a:solidFill>
                            <a:schemeClr val="bg2"/>
                          </a:solidFill>
                        </a:rPr>
                        <a:t>Storage</a:t>
                      </a: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75000"/>
                      </a:schemeClr>
                    </a:solidFill>
                  </a:tcPr>
                </a:tc>
              </a:tr>
              <a:tr h="702746">
                <a:tc>
                  <a:txBody>
                    <a:bodyPr/>
                    <a:lstStyle/>
                    <a:p>
                      <a:r>
                        <a:rPr lang="en-US" sz="1200" b="1" dirty="0" smtClean="0">
                          <a:solidFill>
                            <a:schemeClr val="bg1">
                              <a:lumMod val="40000"/>
                              <a:lumOff val="60000"/>
                            </a:schemeClr>
                          </a:solidFill>
                        </a:rPr>
                        <a:t>Servers</a:t>
                      </a:r>
                      <a:endParaRPr lang="en-US" sz="1200" b="1" dirty="0">
                        <a:solidFill>
                          <a:schemeClr val="bg1">
                            <a:lumMod val="40000"/>
                            <a:lumOff val="60000"/>
                          </a:schemeClr>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bg1">
                        <a:lumMod val="20000"/>
                        <a:lumOff val="80000"/>
                      </a:schemeClr>
                    </a:solidFill>
                  </a:tcPr>
                </a:tc>
              </a:tr>
            </a:tbl>
          </a:graphicData>
        </a:graphic>
      </p:graphicFrame>
      <p:sp>
        <p:nvSpPr>
          <p:cNvPr id="2" name="Title 1"/>
          <p:cNvSpPr>
            <a:spLocks noGrp="1"/>
          </p:cNvSpPr>
          <p:nvPr>
            <p:ph type="title"/>
          </p:nvPr>
        </p:nvSpPr>
        <p:spPr/>
        <p:txBody>
          <a:bodyPr/>
          <a:lstStyle/>
          <a:p>
            <a:r>
              <a:rPr lang="en-US" dirty="0" smtClean="0"/>
              <a:t>Software Defined Storage</a:t>
            </a:r>
            <a:endParaRPr lang="en-US" dirty="0"/>
          </a:p>
        </p:txBody>
      </p:sp>
      <p:sp>
        <p:nvSpPr>
          <p:cNvPr id="5" name="TextBox 4"/>
          <p:cNvSpPr txBox="1"/>
          <p:nvPr/>
        </p:nvSpPr>
        <p:spPr>
          <a:xfrm>
            <a:off x="3240654" y="816101"/>
            <a:ext cx="5816536" cy="480131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Software defined storage is the best architectural “fit” for container platforms</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Horizontal scale </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Modularity</a:t>
            </a:r>
          </a:p>
          <a:p>
            <a:pPr marL="742950" lvl="1" indent="-285750">
              <a:spcBef>
                <a:spcPts val="0"/>
              </a:spcBef>
              <a:spcAft>
                <a:spcPts val="0"/>
              </a:spcAft>
              <a:buClr>
                <a:schemeClr val="bg1"/>
              </a:buClr>
              <a:buFont typeface="Arial" panose="020B0604020202020204" pitchFamily="34" charset="0"/>
              <a:buChar char="•"/>
            </a:pPr>
            <a:r>
              <a:rPr lang="en-US" sz="1600" dirty="0" smtClean="0">
                <a:solidFill>
                  <a:schemeClr val="bg1"/>
                </a:solidFill>
                <a:latin typeface="+mn-lt"/>
              </a:rPr>
              <a:t>Service approach</a:t>
            </a:r>
          </a:p>
          <a:p>
            <a:pPr>
              <a:spcBef>
                <a:spcPts val="0"/>
              </a:spcBef>
              <a:spcAft>
                <a:spcPts val="0"/>
              </a:spcAft>
              <a:buClr>
                <a:schemeClr val="bg1"/>
              </a:buClr>
            </a:pPr>
            <a:endParaRPr lang="en-US" sz="1600" dirty="0">
              <a:solidFill>
                <a:schemeClr val="bg1"/>
              </a:solidFill>
              <a:latin typeface="+mn-lt"/>
            </a:endParaRPr>
          </a:p>
          <a:p>
            <a:pPr>
              <a:spcBef>
                <a:spcPts val="0"/>
              </a:spcBef>
              <a:spcAft>
                <a:spcPts val="0"/>
              </a:spcAft>
              <a:buClr>
                <a:schemeClr val="bg1"/>
              </a:buClr>
            </a:pPr>
            <a:endParaRPr lang="en-US" sz="1800" b="1" dirty="0" smtClean="0">
              <a:solidFill>
                <a:schemeClr val="bg1"/>
              </a:solidFill>
            </a:endParaRPr>
          </a:p>
          <a:p>
            <a:pPr>
              <a:spcBef>
                <a:spcPts val="0"/>
              </a:spcBef>
              <a:spcAft>
                <a:spcPts val="0"/>
              </a:spcAft>
              <a:buClr>
                <a:schemeClr val="bg1"/>
              </a:buClr>
            </a:pPr>
            <a:endParaRPr lang="en-US" sz="1800" b="1" dirty="0" smtClean="0">
              <a:solidFill>
                <a:schemeClr val="bg1"/>
              </a:solidFill>
            </a:endParaRPr>
          </a:p>
          <a:p>
            <a:pPr>
              <a:spcBef>
                <a:spcPts val="0"/>
              </a:spcBef>
              <a:spcAft>
                <a:spcPts val="0"/>
              </a:spcAft>
              <a:buClr>
                <a:schemeClr val="bg1"/>
              </a:buClr>
            </a:pPr>
            <a:r>
              <a:rPr lang="en-US" sz="1800" b="1" dirty="0" err="1" smtClean="0">
                <a:solidFill>
                  <a:schemeClr val="bg1"/>
                </a:solidFill>
              </a:rPr>
              <a:t>vSAN</a:t>
            </a:r>
            <a:r>
              <a:rPr lang="en-US" sz="1800" b="1" dirty="0" smtClean="0">
                <a:solidFill>
                  <a:schemeClr val="bg1"/>
                </a:solidFill>
              </a:rPr>
              <a:t> vs </a:t>
            </a:r>
            <a:r>
              <a:rPr lang="en-US" sz="1800" b="1" dirty="0" err="1" smtClean="0">
                <a:solidFill>
                  <a:schemeClr val="bg1"/>
                </a:solidFill>
              </a:rPr>
              <a:t>ScaleIO</a:t>
            </a:r>
            <a:r>
              <a:rPr lang="en-US" sz="1800" b="1" dirty="0" smtClean="0">
                <a:solidFill>
                  <a:schemeClr val="bg1"/>
                </a:solidFill>
              </a:rPr>
              <a:t>?</a:t>
            </a:r>
          </a:p>
          <a:p>
            <a:pPr>
              <a:spcBef>
                <a:spcPts val="0"/>
              </a:spcBef>
              <a:spcAft>
                <a:spcPts val="0"/>
              </a:spcAft>
              <a:buClr>
                <a:schemeClr val="bg1"/>
              </a:buClr>
            </a:pPr>
            <a:r>
              <a:rPr lang="en-US" sz="1800" b="1" dirty="0" smtClean="0">
                <a:solidFill>
                  <a:schemeClr val="bg1"/>
                </a:solidFill>
              </a:rPr>
              <a:t>Let </a:t>
            </a:r>
            <a:r>
              <a:rPr lang="en-US" sz="1800" b="1" dirty="0">
                <a:solidFill>
                  <a:schemeClr val="bg1"/>
                </a:solidFill>
              </a:rPr>
              <a:t>your customer preferences </a:t>
            </a:r>
            <a:r>
              <a:rPr lang="en-US" sz="1800" b="1" dirty="0" smtClean="0">
                <a:solidFill>
                  <a:schemeClr val="bg1"/>
                </a:solidFill>
              </a:rPr>
              <a:t>and apps guide you</a:t>
            </a:r>
            <a:endParaRPr lang="en-US" sz="1800" dirty="0">
              <a:solidFill>
                <a:schemeClr val="bg1"/>
              </a:solidFill>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1"/>
                </a:solidFill>
              </a:rPr>
              <a:t>S</a:t>
            </a:r>
            <a:r>
              <a:rPr lang="en-US" sz="1800" dirty="0" smtClean="0">
                <a:solidFill>
                  <a:schemeClr val="bg1"/>
                </a:solidFill>
              </a:rPr>
              <a:t>trong VMware shop with no bare metal needs</a:t>
            </a:r>
            <a:endParaRPr lang="en-US" sz="1800" dirty="0">
              <a:solidFill>
                <a:schemeClr val="bg1"/>
              </a:solidFill>
            </a:endParaRPr>
          </a:p>
          <a:p>
            <a:pPr marL="285750" indent="-285750">
              <a:spcBef>
                <a:spcPts val="0"/>
              </a:spcBef>
              <a:spcAft>
                <a:spcPts val="0"/>
              </a:spcAft>
              <a:buClr>
                <a:schemeClr val="bg1"/>
              </a:buClr>
              <a:buFont typeface="Arial" panose="020B0604020202020204" pitchFamily="34" charset="0"/>
              <a:buChar char="•"/>
            </a:pPr>
            <a:r>
              <a:rPr lang="en-US" sz="1800" dirty="0">
                <a:solidFill>
                  <a:schemeClr val="bg1"/>
                </a:solidFill>
              </a:rPr>
              <a:t>Strong bare metal preference </a:t>
            </a:r>
            <a:r>
              <a:rPr lang="en-US" sz="1800" dirty="0" smtClean="0">
                <a:solidFill>
                  <a:schemeClr val="bg1"/>
                </a:solidFill>
              </a:rPr>
              <a:t>or other hypervisors</a:t>
            </a:r>
            <a:endParaRPr lang="en-US" sz="1800" dirty="0">
              <a:solidFill>
                <a:schemeClr val="bg1"/>
              </a:solidFill>
            </a:endParaRP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rPr>
              <a:t>Developer </a:t>
            </a:r>
            <a:r>
              <a:rPr lang="en-US" sz="1800" dirty="0">
                <a:solidFill>
                  <a:schemeClr val="bg1"/>
                </a:solidFill>
              </a:rPr>
              <a:t>“cool” </a:t>
            </a:r>
            <a:r>
              <a:rPr lang="en-US" sz="1800" dirty="0" smtClean="0">
                <a:solidFill>
                  <a:schemeClr val="bg1"/>
                </a:solidFill>
              </a:rPr>
              <a:t>kid, hoodies, or </a:t>
            </a:r>
            <a:r>
              <a:rPr lang="en-US" sz="1800" dirty="0">
                <a:solidFill>
                  <a:schemeClr val="bg1"/>
                </a:solidFill>
              </a:rPr>
              <a:t>purists </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rPr>
              <a:t>Environment </a:t>
            </a:r>
            <a:r>
              <a:rPr lang="en-US" sz="1800" dirty="0">
                <a:solidFill>
                  <a:schemeClr val="bg1"/>
                </a:solidFill>
              </a:rPr>
              <a:t>size </a:t>
            </a:r>
            <a:r>
              <a:rPr lang="en-US" sz="1800" dirty="0" smtClean="0">
                <a:solidFill>
                  <a:schemeClr val="bg1"/>
                </a:solidFill>
              </a:rPr>
              <a:t>and location</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rPr>
              <a:t>Don’t over look </a:t>
            </a:r>
            <a:r>
              <a:rPr lang="en-US" sz="1800" dirty="0" err="1" smtClean="0">
                <a:solidFill>
                  <a:schemeClr val="bg1"/>
                </a:solidFill>
              </a:rPr>
              <a:t>Isilon</a:t>
            </a:r>
            <a:r>
              <a:rPr lang="en-US" sz="1800" dirty="0" smtClean="0">
                <a:solidFill>
                  <a:schemeClr val="bg1"/>
                </a:solidFill>
              </a:rPr>
              <a:t> and ECS too</a:t>
            </a:r>
            <a:endParaRPr lang="en-US" sz="1600" dirty="0">
              <a:solidFill>
                <a:schemeClr val="bg1"/>
              </a:solidFill>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a:p>
            <a:pPr>
              <a:spcBef>
                <a:spcPts val="0"/>
              </a:spcBef>
              <a:spcAft>
                <a:spcPts val="0"/>
              </a:spcAft>
              <a:buClr>
                <a:schemeClr val="bg1"/>
              </a:buClr>
            </a:pPr>
            <a:endParaRPr lang="en-US" sz="16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p:txBody>
      </p:sp>
      <p:grpSp>
        <p:nvGrpSpPr>
          <p:cNvPr id="3" name="Group 2"/>
          <p:cNvGrpSpPr/>
          <p:nvPr/>
        </p:nvGrpSpPr>
        <p:grpSpPr>
          <a:xfrm>
            <a:off x="5861134" y="1302429"/>
            <a:ext cx="2409159" cy="982727"/>
            <a:chOff x="643123" y="1001569"/>
            <a:chExt cx="7211582" cy="2545815"/>
          </a:xfrm>
        </p:grpSpPr>
        <p:sp>
          <p:nvSpPr>
            <p:cNvPr id="6" name="Rectangle 5"/>
            <p:cNvSpPr/>
            <p:nvPr/>
          </p:nvSpPr>
          <p:spPr>
            <a:xfrm>
              <a:off x="643123" y="1001569"/>
              <a:ext cx="1150495" cy="846944"/>
            </a:xfrm>
            <a:prstGeom prst="rect">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700" dirty="0" smtClean="0">
                  <a:solidFill>
                    <a:srgbClr val="FFFFFF"/>
                  </a:solidFill>
                  <a:latin typeface="Arial"/>
                </a:rPr>
                <a:t>Agent Host 1</a:t>
              </a:r>
            </a:p>
          </p:txBody>
        </p:sp>
        <p:sp>
          <p:nvSpPr>
            <p:cNvPr id="7" name="Rectangle 6"/>
            <p:cNvSpPr/>
            <p:nvPr/>
          </p:nvSpPr>
          <p:spPr>
            <a:xfrm>
              <a:off x="2445672" y="1001569"/>
              <a:ext cx="1150495" cy="846944"/>
            </a:xfrm>
            <a:prstGeom prst="rect">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700" dirty="0" smtClean="0">
                  <a:solidFill>
                    <a:srgbClr val="FFFFFF"/>
                  </a:solidFill>
                  <a:latin typeface="Arial"/>
                </a:rPr>
                <a:t>Agent Host 2</a:t>
              </a:r>
            </a:p>
          </p:txBody>
        </p:sp>
        <p:sp>
          <p:nvSpPr>
            <p:cNvPr id="8" name="Rectangle 7"/>
            <p:cNvSpPr/>
            <p:nvPr/>
          </p:nvSpPr>
          <p:spPr>
            <a:xfrm>
              <a:off x="4336949" y="1001569"/>
              <a:ext cx="1150495" cy="846944"/>
            </a:xfrm>
            <a:prstGeom prst="rect">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700" dirty="0" smtClean="0">
                  <a:solidFill>
                    <a:srgbClr val="FFFFFF"/>
                  </a:solidFill>
                  <a:latin typeface="Arial"/>
                </a:rPr>
                <a:t>Agent Host 3</a:t>
              </a:r>
            </a:p>
          </p:txBody>
        </p:sp>
        <p:sp>
          <p:nvSpPr>
            <p:cNvPr id="9" name="Oval 8"/>
            <p:cNvSpPr/>
            <p:nvPr/>
          </p:nvSpPr>
          <p:spPr>
            <a:xfrm>
              <a:off x="5825161" y="1378469"/>
              <a:ext cx="160020" cy="160020"/>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10" name="Oval 9"/>
            <p:cNvSpPr/>
            <p:nvPr/>
          </p:nvSpPr>
          <p:spPr>
            <a:xfrm>
              <a:off x="6011851" y="1378469"/>
              <a:ext cx="160020" cy="160020"/>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11" name="Oval 10"/>
            <p:cNvSpPr/>
            <p:nvPr/>
          </p:nvSpPr>
          <p:spPr>
            <a:xfrm>
              <a:off x="6198541" y="1378469"/>
              <a:ext cx="160020" cy="160020"/>
            </a:xfrm>
            <a:prstGeom prst="ellipse">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12" name="Rectangle 11"/>
            <p:cNvSpPr/>
            <p:nvPr/>
          </p:nvSpPr>
          <p:spPr>
            <a:xfrm>
              <a:off x="6704210" y="1001569"/>
              <a:ext cx="1150495" cy="846944"/>
            </a:xfrm>
            <a:prstGeom prst="rect">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700" dirty="0" smtClean="0">
                  <a:solidFill>
                    <a:srgbClr val="FFFFFF"/>
                  </a:solidFill>
                  <a:latin typeface="Arial"/>
                </a:rPr>
                <a:t>Agent Host n</a:t>
              </a:r>
            </a:p>
          </p:txBody>
        </p:sp>
        <p:sp>
          <p:nvSpPr>
            <p:cNvPr id="13" name="Rectangle 12"/>
            <p:cNvSpPr/>
            <p:nvPr/>
          </p:nvSpPr>
          <p:spPr>
            <a:xfrm>
              <a:off x="643123" y="270044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Storage Node 1</a:t>
              </a:r>
            </a:p>
          </p:txBody>
        </p:sp>
        <p:sp>
          <p:nvSpPr>
            <p:cNvPr id="14" name="Rectangle 13"/>
            <p:cNvSpPr/>
            <p:nvPr/>
          </p:nvSpPr>
          <p:spPr>
            <a:xfrm>
              <a:off x="2445672" y="270044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rPr>
                <a:t>Storage Node 2</a:t>
              </a:r>
              <a:endParaRPr lang="en-US" sz="600" dirty="0">
                <a:solidFill>
                  <a:srgbClr val="FFFFFF"/>
                </a:solidFill>
              </a:endParaRPr>
            </a:p>
          </p:txBody>
        </p:sp>
        <p:sp>
          <p:nvSpPr>
            <p:cNvPr id="15" name="Rectangle 14"/>
            <p:cNvSpPr/>
            <p:nvPr/>
          </p:nvSpPr>
          <p:spPr>
            <a:xfrm>
              <a:off x="4336949" y="270044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rPr>
                <a:t>Storage Node </a:t>
              </a:r>
              <a:r>
                <a:rPr lang="en-US" sz="600" dirty="0">
                  <a:solidFill>
                    <a:srgbClr val="FFFFFF"/>
                  </a:solidFill>
                </a:rPr>
                <a:t>3</a:t>
              </a:r>
            </a:p>
          </p:txBody>
        </p:sp>
        <p:sp>
          <p:nvSpPr>
            <p:cNvPr id="16" name="Rectangle 15"/>
            <p:cNvSpPr/>
            <p:nvPr/>
          </p:nvSpPr>
          <p:spPr>
            <a:xfrm>
              <a:off x="6704210" y="2683592"/>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rPr>
                <a:t>Storage Node </a:t>
              </a:r>
              <a:r>
                <a:rPr lang="en-US" sz="600" dirty="0">
                  <a:solidFill>
                    <a:srgbClr val="FFFFFF"/>
                  </a:solidFill>
                </a:rPr>
                <a:t>n</a:t>
              </a:r>
            </a:p>
          </p:txBody>
        </p:sp>
        <p:sp>
          <p:nvSpPr>
            <p:cNvPr id="17" name="Oval 16"/>
            <p:cNvSpPr/>
            <p:nvPr/>
          </p:nvSpPr>
          <p:spPr>
            <a:xfrm>
              <a:off x="5825161" y="3028199"/>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18" name="Oval 17"/>
            <p:cNvSpPr/>
            <p:nvPr/>
          </p:nvSpPr>
          <p:spPr>
            <a:xfrm>
              <a:off x="6011851" y="3028199"/>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19" name="Oval 18"/>
            <p:cNvSpPr/>
            <p:nvPr/>
          </p:nvSpPr>
          <p:spPr>
            <a:xfrm>
              <a:off x="6198541" y="3028199"/>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sp>
          <p:nvSpPr>
            <p:cNvPr id="20" name="Up-Down Arrow 19"/>
            <p:cNvSpPr/>
            <p:nvPr/>
          </p:nvSpPr>
          <p:spPr>
            <a:xfrm>
              <a:off x="3675541" y="1910605"/>
              <a:ext cx="636270" cy="755006"/>
            </a:xfrm>
            <a:prstGeom prst="upDownArrow">
              <a:avLst/>
            </a:prstGeom>
            <a:solidFill>
              <a:schemeClr val="bg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000" dirty="0" err="1" smtClean="0">
                <a:solidFill>
                  <a:srgbClr val="FFFFFF"/>
                </a:solidFill>
                <a:latin typeface="Arial"/>
              </a:endParaRPr>
            </a:p>
          </p:txBody>
        </p:sp>
      </p:grpSp>
      <p:sp>
        <p:nvSpPr>
          <p:cNvPr id="22" name="TextBox 21"/>
          <p:cNvSpPr txBox="1"/>
          <p:nvPr/>
        </p:nvSpPr>
        <p:spPr>
          <a:xfrm>
            <a:off x="699747" y="1455239"/>
            <a:ext cx="7889033" cy="338554"/>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endParaRPr lang="en-US" sz="1600" dirty="0" smtClean="0">
              <a:solidFill>
                <a:schemeClr val="bg1"/>
              </a:solidFill>
              <a:latin typeface="+mn-lt"/>
            </a:endParaRPr>
          </a:p>
        </p:txBody>
      </p:sp>
    </p:spTree>
    <p:extLst>
      <p:ext uri="{BB962C8B-B14F-4D97-AF65-F5344CB8AC3E}">
        <p14:creationId xmlns:p14="http://schemas.microsoft.com/office/powerpoint/2010/main" val="949619867"/>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1462" y="268288"/>
            <a:ext cx="8527823" cy="472577"/>
          </a:xfrm>
        </p:spPr>
        <p:txBody>
          <a:bodyPr/>
          <a:lstStyle/>
          <a:p>
            <a:r>
              <a:rPr lang="en-US" sz="2400" dirty="0" err="1" smtClean="0"/>
              <a:t>ScaleIO</a:t>
            </a:r>
            <a:r>
              <a:rPr lang="en-US" sz="2400" dirty="0" smtClean="0"/>
              <a:t> - Software </a:t>
            </a:r>
            <a:r>
              <a:rPr lang="en-US" sz="2400" dirty="0"/>
              <a:t>Defined </a:t>
            </a:r>
            <a:r>
              <a:rPr lang="en-US" sz="2400" dirty="0" smtClean="0"/>
              <a:t>Storage for containers running on multi-hypervisor or bare metal</a:t>
            </a:r>
            <a:r>
              <a:rPr lang="en-US" sz="2400" dirty="0"/>
              <a:t/>
            </a:r>
            <a:br>
              <a:rPr lang="en-US" sz="2400" dirty="0"/>
            </a:br>
            <a:endParaRPr lang="en-US" sz="2400" dirty="0"/>
          </a:p>
        </p:txBody>
      </p:sp>
      <p:grpSp>
        <p:nvGrpSpPr>
          <p:cNvPr id="2" name="Group 1"/>
          <p:cNvGrpSpPr/>
          <p:nvPr/>
        </p:nvGrpSpPr>
        <p:grpSpPr>
          <a:xfrm>
            <a:off x="1630391" y="1423754"/>
            <a:ext cx="5809964" cy="2624834"/>
            <a:chOff x="521893" y="1146348"/>
            <a:chExt cx="7523543" cy="3398998"/>
          </a:xfrm>
        </p:grpSpPr>
        <p:sp>
          <p:nvSpPr>
            <p:cNvPr id="49" name="Rectangle 48"/>
            <p:cNvSpPr/>
            <p:nvPr/>
          </p:nvSpPr>
          <p:spPr>
            <a:xfrm>
              <a:off x="635866" y="1146348"/>
              <a:ext cx="1150495" cy="846944"/>
            </a:xfrm>
            <a:prstGeom prst="rect">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900" dirty="0" smtClean="0">
                  <a:solidFill>
                    <a:srgbClr val="FFFFFF"/>
                  </a:solidFill>
                  <a:latin typeface="Arial"/>
                </a:rPr>
                <a:t>Agent Host 1</a:t>
              </a:r>
            </a:p>
          </p:txBody>
        </p:sp>
        <p:sp>
          <p:nvSpPr>
            <p:cNvPr id="50" name="Rectangle 49"/>
            <p:cNvSpPr/>
            <p:nvPr/>
          </p:nvSpPr>
          <p:spPr>
            <a:xfrm>
              <a:off x="2438415" y="1146348"/>
              <a:ext cx="1150495" cy="846944"/>
            </a:xfrm>
            <a:prstGeom prst="rect">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900" dirty="0" smtClean="0">
                  <a:solidFill>
                    <a:srgbClr val="FFFFFF"/>
                  </a:solidFill>
                  <a:latin typeface="Arial"/>
                </a:rPr>
                <a:t>Agent Host 2</a:t>
              </a:r>
            </a:p>
          </p:txBody>
        </p:sp>
        <p:sp>
          <p:nvSpPr>
            <p:cNvPr id="51" name="Rectangle 50"/>
            <p:cNvSpPr/>
            <p:nvPr/>
          </p:nvSpPr>
          <p:spPr>
            <a:xfrm>
              <a:off x="4329692" y="1146348"/>
              <a:ext cx="1150495" cy="846944"/>
            </a:xfrm>
            <a:prstGeom prst="rect">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900" dirty="0" smtClean="0">
                  <a:solidFill>
                    <a:srgbClr val="FFFFFF"/>
                  </a:solidFill>
                  <a:latin typeface="Arial"/>
                </a:rPr>
                <a:t>Agent Host 3</a:t>
              </a:r>
            </a:p>
          </p:txBody>
        </p:sp>
        <p:sp>
          <p:nvSpPr>
            <p:cNvPr id="52" name="Oval 51"/>
            <p:cNvSpPr/>
            <p:nvPr/>
          </p:nvSpPr>
          <p:spPr>
            <a:xfrm>
              <a:off x="5817904" y="1509616"/>
              <a:ext cx="160020" cy="160020"/>
            </a:xfrm>
            <a:prstGeom prst="ellipse">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53" name="Oval 52"/>
            <p:cNvSpPr/>
            <p:nvPr/>
          </p:nvSpPr>
          <p:spPr>
            <a:xfrm>
              <a:off x="6004594" y="1509616"/>
              <a:ext cx="160020" cy="160020"/>
            </a:xfrm>
            <a:prstGeom prst="ellipse">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54" name="Oval 53"/>
            <p:cNvSpPr/>
            <p:nvPr/>
          </p:nvSpPr>
          <p:spPr>
            <a:xfrm>
              <a:off x="6191284" y="1509616"/>
              <a:ext cx="160020" cy="160020"/>
            </a:xfrm>
            <a:prstGeom prst="ellipse">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55" name="Rectangle 54"/>
            <p:cNvSpPr/>
            <p:nvPr/>
          </p:nvSpPr>
          <p:spPr>
            <a:xfrm>
              <a:off x="6696953" y="1146348"/>
              <a:ext cx="1150495" cy="846944"/>
            </a:xfrm>
            <a:prstGeom prst="rect">
              <a:avLst/>
            </a:prstGeom>
            <a:solidFill>
              <a:schemeClr val="tx1"/>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900" dirty="0" smtClean="0">
                  <a:solidFill>
                    <a:srgbClr val="FFFFFF"/>
                  </a:solidFill>
                  <a:latin typeface="Arial"/>
                </a:rPr>
                <a:t>Agent Host n</a:t>
              </a:r>
            </a:p>
          </p:txBody>
        </p:sp>
        <p:sp>
          <p:nvSpPr>
            <p:cNvPr id="56" name="Rectangle 55"/>
            <p:cNvSpPr/>
            <p:nvPr/>
          </p:nvSpPr>
          <p:spPr>
            <a:xfrm>
              <a:off x="635866" y="354085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800" dirty="0" err="1" smtClean="0">
                  <a:solidFill>
                    <a:srgbClr val="FFFFFF"/>
                  </a:solidFill>
                  <a:latin typeface="Arial"/>
                </a:rPr>
                <a:t>ScaleIO</a:t>
              </a:r>
              <a:r>
                <a:rPr lang="en-US" sz="800" dirty="0" smtClean="0">
                  <a:solidFill>
                    <a:srgbClr val="FFFFFF"/>
                  </a:solidFill>
                  <a:latin typeface="Arial"/>
                </a:rPr>
                <a:t> Node 1</a:t>
              </a:r>
            </a:p>
          </p:txBody>
        </p:sp>
        <p:sp>
          <p:nvSpPr>
            <p:cNvPr id="57" name="Rectangle 56"/>
            <p:cNvSpPr/>
            <p:nvPr/>
          </p:nvSpPr>
          <p:spPr>
            <a:xfrm>
              <a:off x="2438415" y="354085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800" dirty="0" err="1" smtClean="0">
                  <a:solidFill>
                    <a:srgbClr val="FFFFFF"/>
                  </a:solidFill>
                </a:rPr>
                <a:t>ScaleIO</a:t>
              </a:r>
              <a:r>
                <a:rPr lang="en-US" sz="800" dirty="0" smtClean="0">
                  <a:solidFill>
                    <a:srgbClr val="FFFFFF"/>
                  </a:solidFill>
                </a:rPr>
                <a:t> Node 2</a:t>
              </a:r>
              <a:endParaRPr lang="en-US" sz="800" dirty="0">
                <a:solidFill>
                  <a:srgbClr val="FFFFFF"/>
                </a:solidFill>
              </a:endParaRPr>
            </a:p>
          </p:txBody>
        </p:sp>
        <p:sp>
          <p:nvSpPr>
            <p:cNvPr id="58" name="Rectangle 57"/>
            <p:cNvSpPr/>
            <p:nvPr/>
          </p:nvSpPr>
          <p:spPr>
            <a:xfrm>
              <a:off x="4329692" y="354085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800" dirty="0" err="1" smtClean="0">
                  <a:solidFill>
                    <a:srgbClr val="FFFFFF"/>
                  </a:solidFill>
                </a:rPr>
                <a:t>ScaleIO</a:t>
              </a:r>
              <a:r>
                <a:rPr lang="en-US" sz="800" dirty="0" smtClean="0">
                  <a:solidFill>
                    <a:srgbClr val="FFFFFF"/>
                  </a:solidFill>
                </a:rPr>
                <a:t> Node </a:t>
              </a:r>
              <a:r>
                <a:rPr lang="en-US" sz="800" dirty="0">
                  <a:solidFill>
                    <a:srgbClr val="FFFFFF"/>
                  </a:solidFill>
                </a:rPr>
                <a:t>3</a:t>
              </a:r>
            </a:p>
          </p:txBody>
        </p:sp>
        <p:sp>
          <p:nvSpPr>
            <p:cNvPr id="59" name="Rectangle 58"/>
            <p:cNvSpPr/>
            <p:nvPr/>
          </p:nvSpPr>
          <p:spPr>
            <a:xfrm>
              <a:off x="6696953" y="3510370"/>
              <a:ext cx="1150495" cy="846944"/>
            </a:xfrm>
            <a:prstGeom prst="rect">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800" dirty="0" err="1" smtClean="0">
                  <a:solidFill>
                    <a:srgbClr val="FFFFFF"/>
                  </a:solidFill>
                </a:rPr>
                <a:t>ScaleIO</a:t>
              </a:r>
              <a:r>
                <a:rPr lang="en-US" sz="800" dirty="0" smtClean="0">
                  <a:solidFill>
                    <a:srgbClr val="FFFFFF"/>
                  </a:solidFill>
                </a:rPr>
                <a:t> Node </a:t>
              </a:r>
              <a:r>
                <a:rPr lang="en-US" sz="800" dirty="0">
                  <a:solidFill>
                    <a:srgbClr val="FFFFFF"/>
                  </a:solidFill>
                </a:rPr>
                <a:t>n</a:t>
              </a:r>
            </a:p>
          </p:txBody>
        </p:sp>
        <p:sp>
          <p:nvSpPr>
            <p:cNvPr id="60" name="Oval 59"/>
            <p:cNvSpPr/>
            <p:nvPr/>
          </p:nvSpPr>
          <p:spPr>
            <a:xfrm>
              <a:off x="5817904" y="3854977"/>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61" name="Oval 60"/>
            <p:cNvSpPr/>
            <p:nvPr/>
          </p:nvSpPr>
          <p:spPr>
            <a:xfrm>
              <a:off x="6004594" y="3854977"/>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62" name="Oval 61"/>
            <p:cNvSpPr/>
            <p:nvPr/>
          </p:nvSpPr>
          <p:spPr>
            <a:xfrm>
              <a:off x="6191284" y="3854977"/>
              <a:ext cx="160020" cy="160020"/>
            </a:xfrm>
            <a:prstGeom prst="ellipse">
              <a:avLst/>
            </a:prstGeom>
            <a:solidFill>
              <a:schemeClr val="accent2"/>
            </a:solidFill>
            <a:ln w="12700" cmpd="sng">
              <a:noFill/>
            </a:ln>
            <a:effectLst/>
          </p:spPr>
          <p:txBody>
            <a:bodyPr wrap="square" lIns="0" tIns="0" rIns="0" bIns="0" rtlCol="0" anchor="ctr">
              <a:noAutofit/>
            </a:bodyPr>
            <a:lstStyle/>
            <a:p>
              <a:pPr algn="ctr">
                <a:lnSpc>
                  <a:spcPct val="90000"/>
                </a:lnSpc>
                <a:spcBef>
                  <a:spcPts val="600"/>
                </a:spcBef>
                <a:spcAft>
                  <a:spcPts val="0"/>
                </a:spcAft>
              </a:pPr>
              <a:endParaRPr lang="en-US" sz="1800" dirty="0" err="1" smtClean="0">
                <a:solidFill>
                  <a:srgbClr val="FFFFFF"/>
                </a:solidFill>
                <a:latin typeface="Arial"/>
              </a:endParaRPr>
            </a:p>
          </p:txBody>
        </p:sp>
        <p:sp>
          <p:nvSpPr>
            <p:cNvPr id="63" name="Flowchart: Magnetic Disk 62"/>
            <p:cNvSpPr/>
            <p:nvPr/>
          </p:nvSpPr>
          <p:spPr>
            <a:xfrm>
              <a:off x="585128" y="3160119"/>
              <a:ext cx="7262319" cy="450622"/>
            </a:xfrm>
            <a:prstGeom prst="flowChartMagneticDisk">
              <a:avLst/>
            </a:prstGeom>
            <a:solidFill>
              <a:schemeClr val="accent2"/>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Storage Fault Domain</a:t>
              </a:r>
            </a:p>
          </p:txBody>
        </p:sp>
        <p:sp>
          <p:nvSpPr>
            <p:cNvPr id="64" name="Cloud Callout 63"/>
            <p:cNvSpPr/>
            <p:nvPr/>
          </p:nvSpPr>
          <p:spPr>
            <a:xfrm>
              <a:off x="3184445" y="2854460"/>
              <a:ext cx="1603948" cy="487819"/>
            </a:xfrm>
            <a:prstGeom prst="cloudCallout">
              <a:avLst>
                <a:gd name="adj1" fmla="val 32455"/>
                <a:gd name="adj2" fmla="val -5010"/>
              </a:avLst>
            </a:prstGeom>
            <a:solidFill>
              <a:schemeClr val="tx1">
                <a:lumMod val="40000"/>
                <a:lumOff val="60000"/>
              </a:schemeClr>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1800" dirty="0" smtClean="0">
                  <a:solidFill>
                    <a:srgbClr val="FFFFFF"/>
                  </a:solidFill>
                  <a:latin typeface="Arial"/>
                </a:rPr>
                <a:t>IP Net</a:t>
              </a:r>
            </a:p>
          </p:txBody>
        </p:sp>
        <p:sp>
          <p:nvSpPr>
            <p:cNvPr id="65" name="Flowchart: Magnetic Disk 64"/>
            <p:cNvSpPr/>
            <p:nvPr/>
          </p:nvSpPr>
          <p:spPr>
            <a:xfrm>
              <a:off x="876096" y="4094724"/>
              <a:ext cx="737290" cy="450622"/>
            </a:xfrm>
            <a:prstGeom prst="flowChartMagneticDisk">
              <a:avLst/>
            </a:prstGeom>
            <a:solidFill>
              <a:schemeClr val="bg1">
                <a:lumMod val="50000"/>
              </a:schemeClr>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Local Flash</a:t>
              </a:r>
            </a:p>
          </p:txBody>
        </p:sp>
        <p:sp>
          <p:nvSpPr>
            <p:cNvPr id="66" name="Flowchart: Magnetic Disk 65"/>
            <p:cNvSpPr/>
            <p:nvPr/>
          </p:nvSpPr>
          <p:spPr>
            <a:xfrm>
              <a:off x="2665074" y="4092108"/>
              <a:ext cx="737290" cy="450622"/>
            </a:xfrm>
            <a:prstGeom prst="flowChartMagneticDisk">
              <a:avLst/>
            </a:prstGeom>
            <a:solidFill>
              <a:schemeClr val="bg1">
                <a:lumMod val="50000"/>
              </a:schemeClr>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Local Flash</a:t>
              </a:r>
            </a:p>
          </p:txBody>
        </p:sp>
        <p:sp>
          <p:nvSpPr>
            <p:cNvPr id="67" name="Flowchart: Magnetic Disk 66"/>
            <p:cNvSpPr/>
            <p:nvPr/>
          </p:nvSpPr>
          <p:spPr>
            <a:xfrm>
              <a:off x="4525056" y="4092108"/>
              <a:ext cx="737290" cy="450622"/>
            </a:xfrm>
            <a:prstGeom prst="flowChartMagneticDisk">
              <a:avLst/>
            </a:prstGeom>
            <a:solidFill>
              <a:schemeClr val="bg1">
                <a:lumMod val="50000"/>
              </a:schemeClr>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Local Flash</a:t>
              </a:r>
            </a:p>
          </p:txBody>
        </p:sp>
        <p:sp>
          <p:nvSpPr>
            <p:cNvPr id="68" name="Flowchart: Magnetic Disk 67"/>
            <p:cNvSpPr/>
            <p:nvPr/>
          </p:nvSpPr>
          <p:spPr>
            <a:xfrm>
              <a:off x="6936787" y="4047546"/>
              <a:ext cx="737290" cy="450622"/>
            </a:xfrm>
            <a:prstGeom prst="flowChartMagneticDisk">
              <a:avLst/>
            </a:prstGeom>
            <a:solidFill>
              <a:schemeClr val="bg1">
                <a:lumMod val="50000"/>
              </a:schemeClr>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Local Flash</a:t>
              </a:r>
            </a:p>
          </p:txBody>
        </p:sp>
        <p:sp>
          <p:nvSpPr>
            <p:cNvPr id="69" name="Rounded Rectangle 68"/>
            <p:cNvSpPr/>
            <p:nvPr/>
          </p:nvSpPr>
          <p:spPr>
            <a:xfrm>
              <a:off x="521893" y="1696512"/>
              <a:ext cx="1414480" cy="248943"/>
            </a:xfrm>
            <a:prstGeom prst="roundRect">
              <a:avLst/>
            </a:prstGeom>
            <a:solidFill>
              <a:schemeClr val="accent3"/>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1050" b="1" dirty="0" err="1" smtClean="0">
                  <a:solidFill>
                    <a:srgbClr val="000000"/>
                  </a:solidFill>
                  <a:latin typeface="Arial"/>
                </a:rPr>
                <a:t>SDClient</a:t>
              </a:r>
              <a:endParaRPr lang="en-US" sz="1050" b="1" dirty="0" smtClean="0">
                <a:solidFill>
                  <a:srgbClr val="000000"/>
                </a:solidFill>
                <a:latin typeface="Arial"/>
              </a:endParaRPr>
            </a:p>
          </p:txBody>
        </p:sp>
        <p:sp>
          <p:nvSpPr>
            <p:cNvPr id="70" name="Rounded Rectangle 69"/>
            <p:cNvSpPr/>
            <p:nvPr/>
          </p:nvSpPr>
          <p:spPr>
            <a:xfrm>
              <a:off x="2295887" y="1704663"/>
              <a:ext cx="1414480" cy="248943"/>
            </a:xfrm>
            <a:prstGeom prst="roundRect">
              <a:avLst/>
            </a:prstGeom>
            <a:solidFill>
              <a:schemeClr val="accent3"/>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1050" b="1" dirty="0" err="1" smtClean="0">
                  <a:solidFill>
                    <a:srgbClr val="000000"/>
                  </a:solidFill>
                  <a:latin typeface="Arial"/>
                </a:rPr>
                <a:t>SDClient</a:t>
              </a:r>
              <a:endParaRPr lang="en-US" sz="1050" b="1" dirty="0" smtClean="0">
                <a:solidFill>
                  <a:srgbClr val="000000"/>
                </a:solidFill>
                <a:latin typeface="Arial"/>
              </a:endParaRPr>
            </a:p>
          </p:txBody>
        </p:sp>
        <p:sp>
          <p:nvSpPr>
            <p:cNvPr id="71" name="Rounded Rectangle 70"/>
            <p:cNvSpPr/>
            <p:nvPr/>
          </p:nvSpPr>
          <p:spPr>
            <a:xfrm>
              <a:off x="4197699" y="1687081"/>
              <a:ext cx="1414480" cy="248943"/>
            </a:xfrm>
            <a:prstGeom prst="roundRect">
              <a:avLst/>
            </a:prstGeom>
            <a:solidFill>
              <a:schemeClr val="accent3"/>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1050" b="1" dirty="0" err="1" smtClean="0">
                  <a:solidFill>
                    <a:srgbClr val="000000"/>
                  </a:solidFill>
                  <a:latin typeface="Arial"/>
                </a:rPr>
                <a:t>SDClient</a:t>
              </a:r>
              <a:endParaRPr lang="en-US" sz="1050" b="1" dirty="0" smtClean="0">
                <a:solidFill>
                  <a:srgbClr val="000000"/>
                </a:solidFill>
                <a:latin typeface="Arial"/>
              </a:endParaRPr>
            </a:p>
          </p:txBody>
        </p:sp>
        <p:sp>
          <p:nvSpPr>
            <p:cNvPr id="72" name="Rounded Rectangle 71"/>
            <p:cNvSpPr/>
            <p:nvPr/>
          </p:nvSpPr>
          <p:spPr>
            <a:xfrm>
              <a:off x="6564960" y="1719996"/>
              <a:ext cx="1414480" cy="248943"/>
            </a:xfrm>
            <a:prstGeom prst="roundRect">
              <a:avLst/>
            </a:prstGeom>
            <a:solidFill>
              <a:schemeClr val="accent3"/>
            </a:solidFill>
            <a:ln w="12700" cmpd="sng">
              <a:noFill/>
            </a:ln>
            <a:effectLst/>
          </p:spPr>
          <p:txBody>
            <a:bodyPr wrap="square" lIns="0" tIns="0" rIns="0" bIns="0" rtlCol="0" anchor="ctr">
              <a:noAutofit/>
            </a:bodyPr>
            <a:lstStyle/>
            <a:p>
              <a:pPr algn="ctr">
                <a:lnSpc>
                  <a:spcPct val="90000"/>
                </a:lnSpc>
                <a:spcBef>
                  <a:spcPts val="600"/>
                </a:spcBef>
                <a:spcAft>
                  <a:spcPts val="0"/>
                </a:spcAft>
              </a:pPr>
              <a:r>
                <a:rPr lang="en-US" sz="1050" b="1" dirty="0" err="1" smtClean="0">
                  <a:solidFill>
                    <a:srgbClr val="000000"/>
                  </a:solidFill>
                  <a:latin typeface="Arial"/>
                </a:rPr>
                <a:t>SDClient</a:t>
              </a:r>
              <a:endParaRPr lang="en-US" sz="1050" b="1" dirty="0" smtClean="0">
                <a:solidFill>
                  <a:srgbClr val="000000"/>
                </a:solidFill>
                <a:latin typeface="Arial"/>
              </a:endParaRPr>
            </a:p>
          </p:txBody>
        </p:sp>
        <p:sp>
          <p:nvSpPr>
            <p:cNvPr id="73" name="Flowchart: Magnetic Disk 72"/>
            <p:cNvSpPr/>
            <p:nvPr/>
          </p:nvSpPr>
          <p:spPr>
            <a:xfrm>
              <a:off x="3601533" y="2529864"/>
              <a:ext cx="737290" cy="450622"/>
            </a:xfrm>
            <a:prstGeom prst="flowChartMagneticDisk">
              <a:avLst/>
            </a:prstGeom>
            <a:solidFill>
              <a:schemeClr val="accent2"/>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Vol</a:t>
              </a:r>
            </a:p>
          </p:txBody>
        </p:sp>
        <p:cxnSp>
          <p:nvCxnSpPr>
            <p:cNvPr id="74" name="Straight Arrow Connector 73"/>
            <p:cNvCxnSpPr>
              <a:stCxn id="75" idx="4"/>
              <a:endCxn id="73" idx="2"/>
            </p:cNvCxnSpPr>
            <p:nvPr/>
          </p:nvCxnSpPr>
          <p:spPr>
            <a:xfrm>
              <a:off x="1307386" y="2115410"/>
              <a:ext cx="2294147" cy="639765"/>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5" name="Flowchart: Magnetic Disk 74"/>
            <p:cNvSpPr/>
            <p:nvPr/>
          </p:nvSpPr>
          <p:spPr>
            <a:xfrm>
              <a:off x="570096" y="1890099"/>
              <a:ext cx="737290" cy="450622"/>
            </a:xfrm>
            <a:prstGeom prst="flowChartMagneticDisk">
              <a:avLst/>
            </a:prstGeom>
            <a:solidFill>
              <a:schemeClr val="accent2"/>
            </a:solidFill>
            <a:ln w="12700" cmpd="sng">
              <a:solidFill>
                <a:schemeClr val="tx2"/>
              </a:solidFill>
            </a:ln>
            <a:effectLst/>
          </p:spPr>
          <p:txBody>
            <a:bodyPr wrap="square" lIns="0" tIns="0" rIns="0" bIns="0" rtlCol="0" anchor="ctr">
              <a:noAutofit/>
            </a:bodyPr>
            <a:lstStyle/>
            <a:p>
              <a:pPr algn="ctr">
                <a:lnSpc>
                  <a:spcPct val="90000"/>
                </a:lnSpc>
                <a:spcBef>
                  <a:spcPts val="600"/>
                </a:spcBef>
                <a:spcAft>
                  <a:spcPts val="0"/>
                </a:spcAft>
              </a:pPr>
              <a:r>
                <a:rPr lang="en-US" sz="600" dirty="0" smtClean="0">
                  <a:solidFill>
                    <a:srgbClr val="FFFFFF"/>
                  </a:solidFill>
                  <a:latin typeface="Arial"/>
                </a:rPr>
                <a:t>Vol</a:t>
              </a:r>
            </a:p>
          </p:txBody>
        </p:sp>
        <p:pic>
          <p:nvPicPr>
            <p:cNvPr id="76" name="Picture 75" descr="Low Res Rex-Ray Col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2248" y="1678495"/>
              <a:ext cx="425287" cy="610819"/>
            </a:xfrm>
            <a:prstGeom prst="rect">
              <a:avLst/>
            </a:prstGeom>
          </p:spPr>
        </p:pic>
        <p:pic>
          <p:nvPicPr>
            <p:cNvPr id="77" name="Picture 76" descr="Low Res Rex-Ray Col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5104" y="1678495"/>
              <a:ext cx="425287" cy="610819"/>
            </a:xfrm>
            <a:prstGeom prst="rect">
              <a:avLst/>
            </a:prstGeom>
          </p:spPr>
        </p:pic>
        <p:pic>
          <p:nvPicPr>
            <p:cNvPr id="78" name="Picture 77" descr="Low Res Rex-Ray Col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6794" y="1678495"/>
              <a:ext cx="425287" cy="610819"/>
            </a:xfrm>
            <a:prstGeom prst="rect">
              <a:avLst/>
            </a:prstGeom>
          </p:spPr>
        </p:pic>
        <p:pic>
          <p:nvPicPr>
            <p:cNvPr id="79" name="Picture 78" descr="Low Res Rex-Ray Col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149" y="1678495"/>
              <a:ext cx="425287" cy="610819"/>
            </a:xfrm>
            <a:prstGeom prst="rect">
              <a:avLst/>
            </a:prstGeom>
          </p:spPr>
        </p:pic>
      </p:grpSp>
    </p:spTree>
    <p:extLst>
      <p:ext uri="{BB962C8B-B14F-4D97-AF65-F5344CB8AC3E}">
        <p14:creationId xmlns:p14="http://schemas.microsoft.com/office/powerpoint/2010/main" val="1572997606"/>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2262076654"/>
              </p:ext>
            </p:extLst>
          </p:nvPr>
        </p:nvGraphicFramePr>
        <p:xfrm>
          <a:off x="835118" y="868605"/>
          <a:ext cx="8021216" cy="3491829"/>
        </p:xfrm>
        <a:graphic>
          <a:graphicData uri="http://schemas.openxmlformats.org/drawingml/2006/table">
            <a:tbl>
              <a:tblPr firstRow="1" bandRow="1">
                <a:tableStyleId>{2D5ABB26-0587-4C30-8999-92F81FD0307C}</a:tableStyleId>
              </a:tblPr>
              <a:tblGrid>
                <a:gridCol w="2759586"/>
                <a:gridCol w="2630815"/>
                <a:gridCol w="2630815"/>
              </a:tblGrid>
              <a:tr h="347283">
                <a:tc>
                  <a:txBody>
                    <a:bodyPr/>
                    <a:lstStyle/>
                    <a:p>
                      <a:endParaRPr lang="en-US" sz="16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800" dirty="0" smtClean="0">
                          <a:solidFill>
                            <a:schemeClr val="tx1"/>
                          </a:solidFill>
                        </a:rPr>
                        <a:t>Today</a:t>
                      </a:r>
                      <a:endParaRPr lang="en-US" sz="18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800" dirty="0" smtClean="0">
                          <a:solidFill>
                            <a:schemeClr val="bg1"/>
                          </a:solidFill>
                        </a:rPr>
                        <a:t>Future</a:t>
                      </a:r>
                      <a:endParaRPr lang="en-US" sz="18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654202">
                <a:tc>
                  <a:txBody>
                    <a:bodyPr/>
                    <a:lstStyle/>
                    <a:p>
                      <a:r>
                        <a:rPr lang="en-US" sz="1600" b="1" baseline="0" dirty="0" smtClean="0">
                          <a:solidFill>
                            <a:schemeClr val="tx1"/>
                          </a:solidFill>
                        </a:rPr>
                        <a:t>Ready Solutions / CPSD</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r>
                        <a:rPr lang="en-US" sz="1600" dirty="0" err="1" smtClean="0">
                          <a:solidFill>
                            <a:schemeClr val="tx1"/>
                          </a:solidFill>
                        </a:rPr>
                        <a:t>ScaleIO</a:t>
                      </a:r>
                      <a:r>
                        <a:rPr lang="en-US" sz="1600" dirty="0" smtClean="0">
                          <a:solidFill>
                            <a:schemeClr val="tx1"/>
                          </a:solidFill>
                        </a:rPr>
                        <a:t> Ready nodes</a:t>
                      </a:r>
                    </a:p>
                    <a:p>
                      <a:r>
                        <a:rPr lang="en-US" sz="1600" dirty="0" err="1" smtClean="0">
                          <a:solidFill>
                            <a:schemeClr val="tx1"/>
                          </a:solidFill>
                        </a:rPr>
                        <a:t>vSAN</a:t>
                      </a:r>
                      <a:r>
                        <a:rPr lang="en-US" sz="1600" dirty="0" smtClean="0">
                          <a:solidFill>
                            <a:schemeClr val="tx1"/>
                          </a:solidFill>
                        </a:rPr>
                        <a:t> Ready Nodes</a:t>
                      </a:r>
                    </a:p>
                    <a:p>
                      <a:r>
                        <a:rPr lang="en-US" sz="1600" dirty="0" err="1" smtClean="0">
                          <a:solidFill>
                            <a:schemeClr val="tx1"/>
                          </a:solidFill>
                        </a:rPr>
                        <a:t>VxRACK</a:t>
                      </a:r>
                      <a:r>
                        <a:rPr lang="en-US" sz="1600" baseline="0" dirty="0" smtClean="0">
                          <a:solidFill>
                            <a:schemeClr val="tx1"/>
                          </a:solidFill>
                        </a:rPr>
                        <a:t> Flex </a:t>
                      </a:r>
                    </a:p>
                    <a:p>
                      <a:r>
                        <a:rPr lang="en-US" sz="1600" baseline="0" dirty="0" err="1" smtClean="0">
                          <a:solidFill>
                            <a:schemeClr val="tx1"/>
                          </a:solidFill>
                        </a:rPr>
                        <a:t>VxRack</a:t>
                      </a:r>
                      <a:r>
                        <a:rPr lang="en-US" sz="1600" baseline="0" dirty="0" smtClean="0">
                          <a:solidFill>
                            <a:schemeClr val="tx1"/>
                          </a:solidFill>
                        </a:rPr>
                        <a:t> SDDC (VMware)</a:t>
                      </a:r>
                    </a:p>
                    <a:p>
                      <a:r>
                        <a:rPr lang="en-US" sz="1600" baseline="0" dirty="0" smtClean="0">
                          <a:solidFill>
                            <a:schemeClr val="tx1"/>
                          </a:solidFill>
                        </a:rPr>
                        <a:t>Dell XC </a:t>
                      </a:r>
                      <a:endParaRPr lang="en-US" sz="16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endParaRPr lang="en-US" sz="1600" dirty="0">
                        <a:solidFill>
                          <a:schemeClr val="bg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497779">
                <a:tc>
                  <a:txBody>
                    <a:bodyPr/>
                    <a:lstStyle/>
                    <a:p>
                      <a:r>
                        <a:rPr lang="en-US" sz="1600" b="1" dirty="0" smtClean="0">
                          <a:solidFill>
                            <a:schemeClr val="tx1"/>
                          </a:solidFill>
                        </a:rPr>
                        <a:t>Reference Architecture</a:t>
                      </a:r>
                      <a:r>
                        <a:rPr lang="en-US" sz="1600" b="1" baseline="0" dirty="0" smtClean="0">
                          <a:solidFill>
                            <a:schemeClr val="tx1"/>
                          </a:solidFill>
                        </a:rPr>
                        <a:t>s </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none</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1317650">
                <a:tc>
                  <a:txBody>
                    <a:bodyPr/>
                    <a:lstStyle/>
                    <a:p>
                      <a:r>
                        <a:rPr lang="en-US" sz="1600" b="1" dirty="0" smtClean="0">
                          <a:solidFill>
                            <a:schemeClr val="bg2"/>
                          </a:solidFill>
                        </a:rPr>
                        <a:t>Platform Software</a:t>
                      </a:r>
                      <a:endParaRPr lang="en-US" sz="16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r>
                        <a:rPr lang="en-US" sz="1600" dirty="0" smtClean="0"/>
                        <a:t>n/a, Open Source</a:t>
                      </a: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r>
                        <a:rPr lang="en-US" sz="1600" dirty="0" smtClean="0">
                          <a:solidFill>
                            <a:schemeClr val="bg1"/>
                          </a:solidFill>
                        </a:rPr>
                        <a:t>Pivotal</a:t>
                      </a:r>
                      <a:r>
                        <a:rPr lang="en-US" sz="1600" baseline="0" dirty="0" smtClean="0">
                          <a:solidFill>
                            <a:schemeClr val="bg1"/>
                          </a:solidFill>
                        </a:rPr>
                        <a:t> Kubo (</a:t>
                      </a:r>
                      <a:r>
                        <a:rPr lang="en-US" sz="1600" baseline="0" dirty="0" err="1" smtClean="0">
                          <a:solidFill>
                            <a:schemeClr val="bg1"/>
                          </a:solidFill>
                        </a:rPr>
                        <a:t>Kubernetes+Bosh</a:t>
                      </a:r>
                      <a:r>
                        <a:rPr lang="en-US" sz="1600" baseline="0" dirty="0" smtClean="0">
                          <a:solidFill>
                            <a:schemeClr val="bg1"/>
                          </a:solidFill>
                        </a:rPr>
                        <a:t>)</a:t>
                      </a:r>
                    </a:p>
                    <a:p>
                      <a:r>
                        <a:rPr lang="en-US" sz="1600" baseline="0" dirty="0" smtClean="0">
                          <a:solidFill>
                            <a:schemeClr val="bg1"/>
                          </a:solidFill>
                        </a:rPr>
                        <a:t>*In Alpha Now, pricing model TBD</a:t>
                      </a:r>
                      <a:endParaRPr lang="en-US" sz="1600" dirty="0" smtClean="0">
                        <a:solidFill>
                          <a:schemeClr val="bg1"/>
                        </a:solidFill>
                      </a:endParaRPr>
                    </a:p>
                    <a:p>
                      <a:pPr marL="285750" indent="-285750">
                        <a:buFontTx/>
                        <a:buChar char="-"/>
                      </a:pP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3"/>
                    </a:solidFill>
                  </a:tcPr>
                </a:tc>
              </a:tr>
            </a:tbl>
          </a:graphicData>
        </a:graphic>
      </p:graphicFrame>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4" y="47726"/>
            <a:ext cx="1984044" cy="866366"/>
          </a:xfrm>
          <a:prstGeom prst="rect">
            <a:avLst/>
          </a:prstGeom>
        </p:spPr>
      </p:pic>
    </p:spTree>
    <p:extLst>
      <p:ext uri="{BB962C8B-B14F-4D97-AF65-F5344CB8AC3E}">
        <p14:creationId xmlns:p14="http://schemas.microsoft.com/office/powerpoint/2010/main" val="467357950"/>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457200" y="19050"/>
            <a:ext cx="8229600" cy="857400"/>
          </a:xfrm>
          <a:prstGeom prst="rect">
            <a:avLst/>
          </a:prstGeom>
        </p:spPr>
        <p:txBody>
          <a:bodyPr lIns="91425" tIns="91425" rIns="91425" bIns="91425" anchor="ctr" anchorCtr="0">
            <a:noAutofit/>
          </a:bodyPr>
          <a:lstStyle/>
          <a:p>
            <a:pPr lvl="0" rtl="0">
              <a:spcBef>
                <a:spcPts val="0"/>
              </a:spcBef>
              <a:buNone/>
            </a:pPr>
            <a:r>
              <a:rPr lang="en-US" dirty="0" smtClean="0"/>
              <a:t>Kubo OSS and ODB</a:t>
            </a:r>
            <a:endParaRPr lang="en-US" dirty="0"/>
          </a:p>
        </p:txBody>
      </p:sp>
      <p:pic>
        <p:nvPicPr>
          <p:cNvPr id="396" name="Shape 396" descr="Screen Shot 2017-07-24 at 11.14.38 AM.png"/>
          <p:cNvPicPr preferRelativeResize="0"/>
          <p:nvPr/>
        </p:nvPicPr>
        <p:blipFill>
          <a:blip r:embed="rId3">
            <a:alphaModFix/>
          </a:blip>
          <a:stretch>
            <a:fillRect/>
          </a:stretch>
        </p:blipFill>
        <p:spPr>
          <a:xfrm>
            <a:off x="4449366" y="2394495"/>
            <a:ext cx="4606268" cy="1478157"/>
          </a:xfrm>
          <a:prstGeom prst="rect">
            <a:avLst/>
          </a:prstGeom>
          <a:noFill/>
          <a:ln>
            <a:noFill/>
          </a:ln>
        </p:spPr>
      </p:pic>
      <p:sp>
        <p:nvSpPr>
          <p:cNvPr id="397" name="Shape 397"/>
          <p:cNvSpPr txBox="1">
            <a:spLocks noGrp="1"/>
          </p:cNvSpPr>
          <p:nvPr>
            <p:ph type="body" idx="1"/>
          </p:nvPr>
        </p:nvSpPr>
        <p:spPr>
          <a:xfrm>
            <a:off x="4768453" y="876450"/>
            <a:ext cx="3918347" cy="620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r>
              <a:rPr lang="en-US" sz="2000" dirty="0" smtClean="0">
                <a:solidFill>
                  <a:srgbClr val="1D5852"/>
                </a:solidFill>
              </a:rPr>
              <a:t>ODB - BOSH-managed </a:t>
            </a:r>
            <a:r>
              <a:rPr lang="en-US" sz="2000" dirty="0">
                <a:solidFill>
                  <a:srgbClr val="1D5852"/>
                </a:solidFill>
              </a:rPr>
              <a:t>Kubernetes environments provisioned through a Cloud Foundry On Demand (Service) Broker.</a:t>
            </a:r>
          </a:p>
        </p:txBody>
      </p:sp>
      <p:pic>
        <p:nvPicPr>
          <p:cNvPr id="5" name="Shape 388" descr="Screen Shot 2017-07-24 at 11.14.28 AM.png"/>
          <p:cNvPicPr preferRelativeResize="0"/>
          <p:nvPr/>
        </p:nvPicPr>
        <p:blipFill>
          <a:blip r:embed="rId4">
            <a:alphaModFix/>
          </a:blip>
          <a:stretch>
            <a:fillRect/>
          </a:stretch>
        </p:blipFill>
        <p:spPr>
          <a:xfrm>
            <a:off x="120097" y="2394494"/>
            <a:ext cx="4126863" cy="1478157"/>
          </a:xfrm>
          <a:prstGeom prst="rect">
            <a:avLst/>
          </a:prstGeom>
          <a:noFill/>
          <a:ln>
            <a:noFill/>
          </a:ln>
        </p:spPr>
      </p:pic>
      <p:sp>
        <p:nvSpPr>
          <p:cNvPr id="6" name="Shape 389"/>
          <p:cNvSpPr txBox="1">
            <a:spLocks/>
          </p:cNvSpPr>
          <p:nvPr/>
        </p:nvSpPr>
        <p:spPr>
          <a:xfrm>
            <a:off x="457200" y="910829"/>
            <a:ext cx="3636169" cy="62010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381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6350" algn="l" rtl="0">
              <a:lnSpc>
                <a:spcPct val="100000"/>
              </a:lnSpc>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254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254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0" indent="0" fontAlgn="auto">
              <a:spcBef>
                <a:spcPts val="0"/>
              </a:spcBef>
              <a:buFont typeface="Arial"/>
              <a:buNone/>
            </a:pPr>
            <a:r>
              <a:rPr lang="en-US" sz="2000" kern="0" dirty="0" smtClean="0">
                <a:solidFill>
                  <a:srgbClr val="1D5852"/>
                </a:solidFill>
              </a:rPr>
              <a:t>OSS - Apache2 project, jointly developed by Google &amp; Pivotal to deploy a single K8 cluster with BOSH</a:t>
            </a:r>
            <a:endParaRPr lang="en-US" sz="2000" kern="0" dirty="0">
              <a:solidFill>
                <a:srgbClr val="1D5852"/>
              </a:solidFill>
            </a:endParaRPr>
          </a:p>
        </p:txBody>
      </p:sp>
    </p:spTree>
    <p:extLst>
      <p:ext uri="{BB962C8B-B14F-4D97-AF65-F5344CB8AC3E}">
        <p14:creationId xmlns:p14="http://schemas.microsoft.com/office/powerpoint/2010/main" val="37687119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4083063643"/>
              </p:ext>
            </p:extLst>
          </p:nvPr>
        </p:nvGraphicFramePr>
        <p:xfrm>
          <a:off x="1494573" y="614982"/>
          <a:ext cx="8021216" cy="4148508"/>
        </p:xfrm>
        <a:graphic>
          <a:graphicData uri="http://schemas.openxmlformats.org/drawingml/2006/table">
            <a:tbl>
              <a:tblPr firstRow="1" bandRow="1">
                <a:tableStyleId>{2D5ABB26-0587-4C30-8999-92F81FD0307C}</a:tableStyleId>
              </a:tblPr>
              <a:tblGrid>
                <a:gridCol w="2759586"/>
                <a:gridCol w="3086325"/>
                <a:gridCol w="2175305"/>
              </a:tblGrid>
              <a:tr h="341086">
                <a:tc>
                  <a:txBody>
                    <a:bodyPr/>
                    <a:lstStyle/>
                    <a:p>
                      <a:endParaRPr lang="en-US" sz="12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800" dirty="0" smtClean="0">
                          <a:solidFill>
                            <a:schemeClr val="tx1"/>
                          </a:solidFill>
                        </a:rPr>
                        <a:t>Today</a:t>
                      </a:r>
                      <a:endParaRPr lang="en-US" sz="18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800" dirty="0" smtClean="0">
                          <a:solidFill>
                            <a:schemeClr val="bg1"/>
                          </a:solidFill>
                        </a:rPr>
                        <a:t>Future</a:t>
                      </a:r>
                      <a:endParaRPr lang="en-US" sz="18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404838">
                <a:tc>
                  <a:txBody>
                    <a:bodyPr/>
                    <a:lstStyle/>
                    <a:p>
                      <a:r>
                        <a:rPr lang="en-US" sz="1200" b="1" baseline="0" dirty="0" smtClean="0">
                          <a:solidFill>
                            <a:schemeClr val="tx1"/>
                          </a:solidFill>
                        </a:rPr>
                        <a:t>Ready Solutions / CPSD</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r>
                        <a:rPr lang="en-US" sz="1200" dirty="0" err="1" smtClean="0">
                          <a:solidFill>
                            <a:schemeClr val="tx1"/>
                          </a:solidFill>
                        </a:rPr>
                        <a:t>ScaleIO</a:t>
                      </a:r>
                      <a:r>
                        <a:rPr lang="en-US" sz="1200" dirty="0" smtClean="0">
                          <a:solidFill>
                            <a:schemeClr val="tx1"/>
                          </a:solidFill>
                        </a:rPr>
                        <a:t> Ready nodes</a:t>
                      </a:r>
                    </a:p>
                    <a:p>
                      <a:r>
                        <a:rPr lang="en-US" sz="1200" dirty="0" err="1" smtClean="0">
                          <a:solidFill>
                            <a:schemeClr val="tx1"/>
                          </a:solidFill>
                        </a:rPr>
                        <a:t>vSAN</a:t>
                      </a:r>
                      <a:r>
                        <a:rPr lang="en-US" sz="1200" dirty="0" smtClean="0">
                          <a:solidFill>
                            <a:schemeClr val="tx1"/>
                          </a:solidFill>
                        </a:rPr>
                        <a:t> Ready Nodes</a:t>
                      </a:r>
                    </a:p>
                    <a:p>
                      <a:r>
                        <a:rPr lang="en-US" sz="1200" dirty="0" err="1" smtClean="0">
                          <a:solidFill>
                            <a:schemeClr val="tx1"/>
                          </a:solidFill>
                        </a:rPr>
                        <a:t>VxRACK</a:t>
                      </a:r>
                      <a:r>
                        <a:rPr lang="en-US" sz="1200" baseline="0" dirty="0" smtClean="0">
                          <a:solidFill>
                            <a:schemeClr val="tx1"/>
                          </a:solidFill>
                        </a:rPr>
                        <a:t> Flex </a:t>
                      </a:r>
                    </a:p>
                    <a:p>
                      <a:r>
                        <a:rPr lang="en-US" sz="1200" baseline="0" dirty="0" err="1" smtClean="0">
                          <a:solidFill>
                            <a:schemeClr val="tx1"/>
                          </a:solidFill>
                        </a:rPr>
                        <a:t>VxRack</a:t>
                      </a:r>
                      <a:r>
                        <a:rPr lang="en-US" sz="1200" baseline="0" dirty="0" smtClean="0">
                          <a:solidFill>
                            <a:schemeClr val="tx1"/>
                          </a:solidFill>
                        </a:rPr>
                        <a:t> SDDC (VMware)</a:t>
                      </a:r>
                    </a:p>
                    <a:p>
                      <a:r>
                        <a:rPr lang="en-US" sz="1200" baseline="0" dirty="0" smtClean="0">
                          <a:solidFill>
                            <a:schemeClr val="tx1"/>
                          </a:solidFill>
                        </a:rPr>
                        <a:t>Dell XC </a:t>
                      </a:r>
                      <a:endParaRPr lang="en-US" sz="1200" dirty="0" smtClean="0">
                        <a:solidFill>
                          <a:schemeClr val="tx1"/>
                        </a:solidFill>
                      </a:endParaRPr>
                    </a:p>
                    <a:p>
                      <a:pPr marL="0" indent="0">
                        <a:buFont typeface="Arial" panose="020B0604020202020204" pitchFamily="34" charset="0"/>
                        <a:buNone/>
                      </a:pPr>
                      <a:endParaRPr lang="en-US" sz="1200" dirty="0" smtClean="0">
                        <a:solidFill>
                          <a:schemeClr val="tx1"/>
                        </a:solidFill>
                      </a:endParaRPr>
                    </a:p>
                    <a:p>
                      <a:pPr marL="0" indent="0">
                        <a:buFont typeface="Arial" panose="020B0604020202020204" pitchFamily="34" charset="0"/>
                        <a:buNone/>
                      </a:pPr>
                      <a:r>
                        <a:rPr lang="en-US" sz="1200" dirty="0" smtClean="0">
                          <a:solidFill>
                            <a:schemeClr val="tx1"/>
                          </a:solidFill>
                        </a:rPr>
                        <a:t>PLUS</a:t>
                      </a:r>
                    </a:p>
                    <a:p>
                      <a:pPr marL="0" indent="0">
                        <a:buFont typeface="Arial" panose="020B0604020202020204" pitchFamily="34" charset="0"/>
                        <a:buNone/>
                      </a:pPr>
                      <a:endParaRPr lang="en-US" sz="1200" baseline="0" dirty="0" smtClean="0">
                        <a:solidFill>
                          <a:schemeClr val="tx1"/>
                        </a:solidFill>
                      </a:endParaRPr>
                    </a:p>
                    <a:p>
                      <a:pPr marL="0" indent="0">
                        <a:buFont typeface="Arial" panose="020B0604020202020204" pitchFamily="34" charset="0"/>
                        <a:buNone/>
                      </a:pPr>
                      <a:r>
                        <a:rPr lang="en-US" sz="1600" b="1" dirty="0" smtClean="0">
                          <a:solidFill>
                            <a:schemeClr val="tx1"/>
                          </a:solidFill>
                        </a:rPr>
                        <a:t>Ready Bundle for OpenStack &amp;</a:t>
                      </a:r>
                      <a:r>
                        <a:rPr lang="en-US" sz="1600" b="1" baseline="0" dirty="0" smtClean="0">
                          <a:solidFill>
                            <a:schemeClr val="tx1"/>
                          </a:solidFill>
                        </a:rPr>
                        <a:t> </a:t>
                      </a:r>
                      <a:r>
                        <a:rPr lang="en-US" sz="1600" b="1" baseline="0" dirty="0" err="1" smtClean="0">
                          <a:solidFill>
                            <a:schemeClr val="tx1"/>
                          </a:solidFill>
                        </a:rPr>
                        <a:t>OpenShift</a:t>
                      </a:r>
                      <a:endParaRPr lang="en-US" sz="1600" b="1" dirty="0" smtClean="0">
                        <a:solidFill>
                          <a:schemeClr val="tx1"/>
                        </a:solidFill>
                      </a:endParaRPr>
                    </a:p>
                    <a:p>
                      <a:pPr marL="171450" indent="-171450">
                        <a:buFont typeface="Arial" panose="020B0604020202020204" pitchFamily="34" charset="0"/>
                        <a:buChar char="•"/>
                      </a:pPr>
                      <a:endParaRPr lang="en-US" sz="12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pPr marL="171450" indent="-171450">
                        <a:buFont typeface="Arial" panose="020B0604020202020204" pitchFamily="34" charset="0"/>
                        <a:buChar char="•"/>
                      </a:pPr>
                      <a:endParaRPr lang="en-US" sz="1200" dirty="0" smtClean="0">
                        <a:solidFill>
                          <a:schemeClr val="tx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427114">
                <a:tc>
                  <a:txBody>
                    <a:bodyPr/>
                    <a:lstStyle/>
                    <a:p>
                      <a:r>
                        <a:rPr lang="en-US" sz="1200" b="1" dirty="0" smtClean="0">
                          <a:solidFill>
                            <a:schemeClr val="tx1"/>
                          </a:solidFill>
                        </a:rPr>
                        <a:t>Reference Architecture</a:t>
                      </a:r>
                      <a:r>
                        <a:rPr lang="en-US" sz="1200" b="1" baseline="0" dirty="0" smtClean="0">
                          <a:solidFill>
                            <a:schemeClr val="tx1"/>
                          </a:solidFill>
                        </a:rPr>
                        <a:t>s </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None</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1130594">
                <a:tc>
                  <a:txBody>
                    <a:bodyPr/>
                    <a:lstStyle/>
                    <a:p>
                      <a:r>
                        <a:rPr lang="en-US" sz="1200" b="1" dirty="0" smtClean="0">
                          <a:solidFill>
                            <a:schemeClr val="bg2"/>
                          </a:solidFill>
                        </a:rPr>
                        <a:t>Platform Software</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r>
                        <a:rPr lang="en-US" sz="1600" b="1" dirty="0" smtClean="0">
                          <a:solidFill>
                            <a:schemeClr val="tx1"/>
                          </a:solidFill>
                        </a:rPr>
                        <a:t>Resell </a:t>
                      </a:r>
                      <a:r>
                        <a:rPr lang="en-US" sz="1600" b="1" dirty="0" err="1" smtClean="0">
                          <a:solidFill>
                            <a:schemeClr val="tx1"/>
                          </a:solidFill>
                        </a:rPr>
                        <a:t>OpenShift</a:t>
                      </a:r>
                      <a:r>
                        <a:rPr lang="en-US" sz="1600" b="1" dirty="0" smtClean="0">
                          <a:solidFill>
                            <a:schemeClr val="tx1"/>
                          </a:solidFill>
                        </a:rPr>
                        <a:t> through</a:t>
                      </a:r>
                      <a:r>
                        <a:rPr lang="en-US" sz="1600" b="1" baseline="0" dirty="0" smtClean="0">
                          <a:solidFill>
                            <a:schemeClr val="tx1"/>
                          </a:solidFill>
                        </a:rPr>
                        <a:t> Dell S&amp;P program</a:t>
                      </a:r>
                      <a:endParaRPr lang="en-US" sz="1600" b="1"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pPr marL="285750" indent="-285750">
                        <a:buFontTx/>
                        <a:buChar char="-"/>
                      </a:pPr>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bl>
          </a:graphicData>
        </a:graphic>
      </p:graphicFrame>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440" y="126692"/>
            <a:ext cx="914401" cy="976580"/>
          </a:xfrm>
          <a:prstGeom prst="rect">
            <a:avLst/>
          </a:prstGeom>
        </p:spPr>
      </p:pic>
    </p:spTree>
    <p:extLst>
      <p:ext uri="{BB962C8B-B14F-4D97-AF65-F5344CB8AC3E}">
        <p14:creationId xmlns:p14="http://schemas.microsoft.com/office/powerpoint/2010/main" val="2739903292"/>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75" y="157468"/>
            <a:ext cx="6979640" cy="4475178"/>
          </a:xfrm>
          <a:prstGeom prst="rect">
            <a:avLst/>
          </a:prstGeom>
        </p:spPr>
      </p:pic>
      <p:sp>
        <p:nvSpPr>
          <p:cNvPr id="2" name="Title 1"/>
          <p:cNvSpPr>
            <a:spLocks noGrp="1"/>
          </p:cNvSpPr>
          <p:nvPr>
            <p:ph type="title"/>
          </p:nvPr>
        </p:nvSpPr>
        <p:spPr>
          <a:xfrm>
            <a:off x="267269" y="1828799"/>
            <a:ext cx="8536977" cy="1132516"/>
          </a:xfrm>
          <a:solidFill>
            <a:schemeClr val="bg2"/>
          </a:solidFill>
          <a:ln w="28575">
            <a:solidFill>
              <a:schemeClr val="bg1"/>
            </a:solidFill>
          </a:ln>
        </p:spPr>
        <p:txBody>
          <a:bodyPr anchor="ctr"/>
          <a:lstStyle/>
          <a:p>
            <a:pPr algn="ctr"/>
            <a:r>
              <a:rPr lang="en-US" sz="7200" dirty="0" smtClean="0">
                <a:solidFill>
                  <a:schemeClr val="tx1"/>
                </a:solidFill>
              </a:rPr>
              <a:t>Containers…Yeah!</a:t>
            </a:r>
            <a:endParaRPr lang="en-US" sz="7200" dirty="0">
              <a:solidFill>
                <a:schemeClr val="tx1"/>
              </a:solidFill>
            </a:endParaRPr>
          </a:p>
        </p:txBody>
      </p:sp>
    </p:spTree>
    <p:extLst>
      <p:ext uri="{BB962C8B-B14F-4D97-AF65-F5344CB8AC3E}">
        <p14:creationId xmlns:p14="http://schemas.microsoft.com/office/powerpoint/2010/main" val="1730629191"/>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4207328023"/>
              </p:ext>
            </p:extLst>
          </p:nvPr>
        </p:nvGraphicFramePr>
        <p:xfrm>
          <a:off x="836126" y="791028"/>
          <a:ext cx="8021216" cy="3522309"/>
        </p:xfrm>
        <a:graphic>
          <a:graphicData uri="http://schemas.openxmlformats.org/drawingml/2006/table">
            <a:tbl>
              <a:tblPr firstRow="1" bandRow="1">
                <a:tableStyleId>{2D5ABB26-0587-4C30-8999-92F81FD0307C}</a:tableStyleId>
              </a:tblPr>
              <a:tblGrid>
                <a:gridCol w="2728877"/>
                <a:gridCol w="2661524"/>
                <a:gridCol w="2630815"/>
              </a:tblGrid>
              <a:tr h="285620">
                <a:tc>
                  <a:txBody>
                    <a:bodyPr/>
                    <a:lstStyle/>
                    <a:p>
                      <a:endParaRPr lang="en-US" sz="16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000" dirty="0" smtClean="0">
                          <a:solidFill>
                            <a:schemeClr val="tx1"/>
                          </a:solidFill>
                        </a:rPr>
                        <a:t>Today</a:t>
                      </a:r>
                      <a:endParaRPr lang="en-US" sz="20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000" dirty="0" smtClean="0">
                          <a:solidFill>
                            <a:schemeClr val="bg1"/>
                          </a:solidFill>
                        </a:rPr>
                        <a:t>Future</a:t>
                      </a:r>
                      <a:endParaRPr lang="en-US" sz="20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600" b="1" baseline="0" smtClean="0">
                          <a:solidFill>
                            <a:schemeClr val="tx1"/>
                          </a:solidFill>
                        </a:rPr>
                        <a:t>Ready Solutions / CPSD</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r>
                        <a:rPr lang="en-US" sz="1600" dirty="0" err="1" smtClean="0">
                          <a:solidFill>
                            <a:schemeClr val="tx1"/>
                          </a:solidFill>
                        </a:rPr>
                        <a:t>ScaleIO</a:t>
                      </a:r>
                      <a:r>
                        <a:rPr lang="en-US" sz="1600" dirty="0" smtClean="0">
                          <a:solidFill>
                            <a:schemeClr val="tx1"/>
                          </a:solidFill>
                        </a:rPr>
                        <a:t> Ready nodes</a:t>
                      </a:r>
                    </a:p>
                    <a:p>
                      <a:r>
                        <a:rPr lang="en-US" sz="1600" dirty="0" err="1" smtClean="0">
                          <a:solidFill>
                            <a:schemeClr val="tx1"/>
                          </a:solidFill>
                        </a:rPr>
                        <a:t>vSAN</a:t>
                      </a:r>
                      <a:r>
                        <a:rPr lang="en-US" sz="1600" dirty="0" smtClean="0">
                          <a:solidFill>
                            <a:schemeClr val="tx1"/>
                          </a:solidFill>
                        </a:rPr>
                        <a:t> Ready Nodes</a:t>
                      </a:r>
                    </a:p>
                    <a:p>
                      <a:r>
                        <a:rPr lang="en-US" sz="1600" dirty="0" err="1" smtClean="0">
                          <a:solidFill>
                            <a:schemeClr val="tx1"/>
                          </a:solidFill>
                        </a:rPr>
                        <a:t>VxRACK</a:t>
                      </a:r>
                      <a:r>
                        <a:rPr lang="en-US" sz="1600" baseline="0" dirty="0" smtClean="0">
                          <a:solidFill>
                            <a:schemeClr val="tx1"/>
                          </a:solidFill>
                        </a:rPr>
                        <a:t> Flex </a:t>
                      </a:r>
                    </a:p>
                    <a:p>
                      <a:r>
                        <a:rPr lang="en-US" sz="1600" baseline="0" dirty="0" err="1" smtClean="0">
                          <a:solidFill>
                            <a:schemeClr val="tx1"/>
                          </a:solidFill>
                        </a:rPr>
                        <a:t>VxRack</a:t>
                      </a:r>
                      <a:r>
                        <a:rPr lang="en-US" sz="1600" baseline="0" dirty="0" smtClean="0">
                          <a:solidFill>
                            <a:schemeClr val="tx1"/>
                          </a:solidFill>
                        </a:rPr>
                        <a:t> SDDC (VMware)</a:t>
                      </a:r>
                    </a:p>
                    <a:p>
                      <a:r>
                        <a:rPr lang="en-US" sz="1600" baseline="0" dirty="0" smtClean="0">
                          <a:solidFill>
                            <a:schemeClr val="tx1"/>
                          </a:solidFill>
                        </a:rPr>
                        <a:t>Dell XC </a:t>
                      </a:r>
                      <a:endParaRPr lang="en-US" sz="16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endParaRPr lang="en-US" sz="1600" dirty="0">
                        <a:solidFill>
                          <a:schemeClr val="bg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497779">
                <a:tc>
                  <a:txBody>
                    <a:bodyPr/>
                    <a:lstStyle/>
                    <a:p>
                      <a:r>
                        <a:rPr lang="en-US" sz="1600" b="1" dirty="0" smtClean="0">
                          <a:solidFill>
                            <a:schemeClr val="tx1"/>
                          </a:solidFill>
                        </a:rPr>
                        <a:t>Reference Architecture</a:t>
                      </a:r>
                      <a:r>
                        <a:rPr lang="en-US" sz="1600" b="1" baseline="0" dirty="0" smtClean="0">
                          <a:solidFill>
                            <a:schemeClr val="tx1"/>
                          </a:solidFill>
                        </a:rPr>
                        <a:t>s </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1317650">
                <a:tc>
                  <a:txBody>
                    <a:bodyPr/>
                    <a:lstStyle/>
                    <a:p>
                      <a:r>
                        <a:rPr lang="en-US" sz="1600" b="1" dirty="0" smtClean="0">
                          <a:solidFill>
                            <a:schemeClr val="bg2"/>
                          </a:solidFill>
                        </a:rPr>
                        <a:t>Platform Software</a:t>
                      </a:r>
                      <a:endParaRPr lang="en-US" sz="16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r>
                        <a:rPr lang="en-US" sz="1600" dirty="0" smtClean="0"/>
                        <a:t>n/a, Open Source</a:t>
                      </a: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pPr marL="285750" indent="-285750">
                        <a:buFontTx/>
                        <a:buChar char="-"/>
                      </a:pP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793" y="378755"/>
            <a:ext cx="1468233" cy="533458"/>
          </a:xfrm>
          <a:prstGeom prst="rect">
            <a:avLst/>
          </a:prstGeom>
        </p:spPr>
      </p:pic>
    </p:spTree>
    <p:extLst>
      <p:ext uri="{BB962C8B-B14F-4D97-AF65-F5344CB8AC3E}">
        <p14:creationId xmlns:p14="http://schemas.microsoft.com/office/powerpoint/2010/main" val="541260691"/>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371654532"/>
              </p:ext>
            </p:extLst>
          </p:nvPr>
        </p:nvGraphicFramePr>
        <p:xfrm>
          <a:off x="854269" y="769256"/>
          <a:ext cx="8021216" cy="3908450"/>
        </p:xfrm>
        <a:graphic>
          <a:graphicData uri="http://schemas.openxmlformats.org/drawingml/2006/table">
            <a:tbl>
              <a:tblPr firstRow="1" bandRow="1">
                <a:tableStyleId>{2D5ABB26-0587-4C30-8999-92F81FD0307C}</a:tableStyleId>
              </a:tblPr>
              <a:tblGrid>
                <a:gridCol w="2759586"/>
                <a:gridCol w="2630815"/>
                <a:gridCol w="2630815"/>
              </a:tblGrid>
              <a:tr h="318277">
                <a:tc>
                  <a:txBody>
                    <a:bodyPr/>
                    <a:lstStyle/>
                    <a:p>
                      <a:endParaRPr lang="en-US" sz="20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400" dirty="0" smtClean="0">
                          <a:solidFill>
                            <a:schemeClr val="tx1"/>
                          </a:solidFill>
                        </a:rPr>
                        <a:t>Today</a:t>
                      </a:r>
                      <a:endParaRPr lang="en-US" sz="24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400" dirty="0" smtClean="0">
                          <a:solidFill>
                            <a:schemeClr val="bg1"/>
                          </a:solidFill>
                        </a:rPr>
                        <a:t>Future</a:t>
                      </a:r>
                      <a:endParaRPr lang="en-US" sz="24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600" b="1" baseline="0" dirty="0" smtClean="0">
                          <a:solidFill>
                            <a:schemeClr val="tx1"/>
                          </a:solidFill>
                        </a:rPr>
                        <a:t>Ready Solutions / CPSD</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r>
                        <a:rPr lang="en-US" sz="1600" dirty="0" err="1" smtClean="0">
                          <a:solidFill>
                            <a:schemeClr val="tx1"/>
                          </a:solidFill>
                        </a:rPr>
                        <a:t>ScaleIO</a:t>
                      </a:r>
                      <a:r>
                        <a:rPr lang="en-US" sz="1600" dirty="0" smtClean="0">
                          <a:solidFill>
                            <a:schemeClr val="tx1"/>
                          </a:solidFill>
                        </a:rPr>
                        <a:t> Ready nodes</a:t>
                      </a:r>
                    </a:p>
                    <a:p>
                      <a:r>
                        <a:rPr lang="en-US" sz="1600" dirty="0" err="1" smtClean="0">
                          <a:solidFill>
                            <a:schemeClr val="tx1"/>
                          </a:solidFill>
                        </a:rPr>
                        <a:t>vSAN</a:t>
                      </a:r>
                      <a:r>
                        <a:rPr lang="en-US" sz="1600" dirty="0" smtClean="0">
                          <a:solidFill>
                            <a:schemeClr val="tx1"/>
                          </a:solidFill>
                        </a:rPr>
                        <a:t> Ready Nodes</a:t>
                      </a:r>
                    </a:p>
                    <a:p>
                      <a:r>
                        <a:rPr lang="en-US" sz="1600" dirty="0" err="1" smtClean="0">
                          <a:solidFill>
                            <a:schemeClr val="tx1"/>
                          </a:solidFill>
                        </a:rPr>
                        <a:t>VxRACK</a:t>
                      </a:r>
                      <a:r>
                        <a:rPr lang="en-US" sz="1600" baseline="0" dirty="0" smtClean="0">
                          <a:solidFill>
                            <a:schemeClr val="tx1"/>
                          </a:solidFill>
                        </a:rPr>
                        <a:t> Flex </a:t>
                      </a:r>
                    </a:p>
                    <a:p>
                      <a:r>
                        <a:rPr lang="en-US" sz="1600" baseline="0" dirty="0" err="1" smtClean="0">
                          <a:solidFill>
                            <a:schemeClr val="tx1"/>
                          </a:solidFill>
                        </a:rPr>
                        <a:t>VxRack</a:t>
                      </a:r>
                      <a:r>
                        <a:rPr lang="en-US" sz="1600" baseline="0" dirty="0" smtClean="0">
                          <a:solidFill>
                            <a:schemeClr val="tx1"/>
                          </a:solidFill>
                        </a:rPr>
                        <a:t> SDDC (VMware)</a:t>
                      </a:r>
                    </a:p>
                    <a:p>
                      <a:r>
                        <a:rPr lang="en-US" sz="1600" baseline="0" dirty="0" smtClean="0">
                          <a:solidFill>
                            <a:schemeClr val="tx1"/>
                          </a:solidFill>
                        </a:rPr>
                        <a:t>Dell XC </a:t>
                      </a:r>
                      <a:endParaRPr lang="en-US" sz="16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endParaRPr lang="en-US" sz="1600" dirty="0">
                        <a:solidFill>
                          <a:schemeClr val="bg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497779">
                <a:tc>
                  <a:txBody>
                    <a:bodyPr/>
                    <a:lstStyle/>
                    <a:p>
                      <a:r>
                        <a:rPr lang="en-US" sz="1600" b="1" dirty="0" smtClean="0">
                          <a:solidFill>
                            <a:schemeClr val="tx1"/>
                          </a:solidFill>
                        </a:rPr>
                        <a:t>Reference Architecture</a:t>
                      </a:r>
                      <a:r>
                        <a:rPr lang="en-US" sz="1600" b="1" baseline="0" dirty="0" smtClean="0">
                          <a:solidFill>
                            <a:schemeClr val="tx1"/>
                          </a:solidFill>
                        </a:rPr>
                        <a:t>s </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Based on </a:t>
                      </a:r>
                      <a:r>
                        <a:rPr lang="en-US" sz="1600" dirty="0" err="1" smtClean="0">
                          <a:solidFill>
                            <a:schemeClr val="tx1"/>
                          </a:solidFill>
                        </a:rPr>
                        <a:t>ScaleIO</a:t>
                      </a:r>
                      <a:r>
                        <a:rPr lang="en-US" sz="1600" dirty="0" smtClean="0">
                          <a:solidFill>
                            <a:schemeClr val="tx1"/>
                          </a:solidFill>
                        </a:rPr>
                        <a:t> with REX-Ray</a:t>
                      </a:r>
                      <a:r>
                        <a:rPr lang="en-US" sz="1600" baseline="0" dirty="0" smtClean="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1317650">
                <a:tc>
                  <a:txBody>
                    <a:bodyPr/>
                    <a:lstStyle/>
                    <a:p>
                      <a:r>
                        <a:rPr lang="en-US" sz="1600" b="1" dirty="0" smtClean="0">
                          <a:solidFill>
                            <a:schemeClr val="bg2"/>
                          </a:solidFill>
                        </a:rPr>
                        <a:t>Platform Software</a:t>
                      </a:r>
                      <a:endParaRPr lang="en-US" sz="16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Tech Connect Partner, resell through brokerage </a:t>
                      </a: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r>
                        <a:rPr lang="en-US" sz="1600" i="1" dirty="0" smtClean="0">
                          <a:solidFill>
                            <a:schemeClr val="bg1"/>
                          </a:solidFill>
                        </a:rPr>
                        <a:t>Working on getting DC/OS into Select and/or S&amp;P program</a:t>
                      </a:r>
                    </a:p>
                    <a:p>
                      <a:pPr marL="285750" indent="-285750">
                        <a:buFontTx/>
                        <a:buChar char="-"/>
                      </a:pP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3"/>
                    </a:solidFill>
                  </a:tcPr>
                </a:tc>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50" y="149290"/>
            <a:ext cx="2304661" cy="845042"/>
          </a:xfrm>
          <a:prstGeom prst="rect">
            <a:avLst/>
          </a:prstGeom>
        </p:spPr>
      </p:pic>
      <p:sp>
        <p:nvSpPr>
          <p:cNvPr id="3" name="Rectangle 2"/>
          <p:cNvSpPr/>
          <p:nvPr/>
        </p:nvSpPr>
        <p:spPr>
          <a:xfrm>
            <a:off x="3210447" y="3076904"/>
            <a:ext cx="5390941" cy="261610"/>
          </a:xfrm>
          <a:prstGeom prst="rect">
            <a:avLst/>
          </a:prstGeom>
          <a:solidFill>
            <a:schemeClr val="bg1"/>
          </a:solidFill>
        </p:spPr>
        <p:txBody>
          <a:bodyPr wrap="square">
            <a:spAutoFit/>
          </a:bodyPr>
          <a:lstStyle/>
          <a:p>
            <a:pPr algn="ctr"/>
            <a:r>
              <a:rPr lang="en-US" sz="1100" dirty="0">
                <a:solidFill>
                  <a:schemeClr val="bg2"/>
                </a:solidFill>
              </a:rPr>
              <a:t>http://codedellemc.com/collateral/DellEMC-Mesosphere-Reference-Architecture.pdf</a:t>
            </a:r>
          </a:p>
        </p:txBody>
      </p:sp>
    </p:spTree>
    <p:extLst>
      <p:ext uri="{BB962C8B-B14F-4D97-AF65-F5344CB8AC3E}">
        <p14:creationId xmlns:p14="http://schemas.microsoft.com/office/powerpoint/2010/main" val="871794503"/>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207205820"/>
              </p:ext>
            </p:extLst>
          </p:nvPr>
        </p:nvGraphicFramePr>
        <p:xfrm>
          <a:off x="861526" y="770134"/>
          <a:ext cx="8021216" cy="3629922"/>
        </p:xfrm>
        <a:graphic>
          <a:graphicData uri="http://schemas.openxmlformats.org/drawingml/2006/table">
            <a:tbl>
              <a:tblPr firstRow="1" bandRow="1">
                <a:tableStyleId>{2D5ABB26-0587-4C30-8999-92F81FD0307C}</a:tableStyleId>
              </a:tblPr>
              <a:tblGrid>
                <a:gridCol w="2759586"/>
                <a:gridCol w="2630815"/>
                <a:gridCol w="2630815"/>
              </a:tblGrid>
              <a:tr h="503853">
                <a:tc>
                  <a:txBody>
                    <a:bodyPr/>
                    <a:lstStyle/>
                    <a:p>
                      <a:endParaRPr lang="en-US" sz="16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000" dirty="0" smtClean="0">
                          <a:solidFill>
                            <a:schemeClr val="tx1"/>
                          </a:solidFill>
                        </a:rPr>
                        <a:t>Today</a:t>
                      </a:r>
                      <a:endParaRPr lang="en-US" sz="20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2000" dirty="0" smtClean="0">
                          <a:solidFill>
                            <a:schemeClr val="bg1"/>
                          </a:solidFill>
                        </a:rPr>
                        <a:t>Future</a:t>
                      </a:r>
                      <a:endParaRPr lang="en-US" sz="20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600" b="1" baseline="0" dirty="0" smtClean="0">
                          <a:solidFill>
                            <a:schemeClr val="tx1"/>
                          </a:solidFill>
                        </a:rPr>
                        <a:t>Ready Solutions / CPSD</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r>
                        <a:rPr lang="en-US" sz="1600" dirty="0" err="1" smtClean="0">
                          <a:solidFill>
                            <a:schemeClr val="tx1"/>
                          </a:solidFill>
                        </a:rPr>
                        <a:t>ScaleIO</a:t>
                      </a:r>
                      <a:r>
                        <a:rPr lang="en-US" sz="1600" dirty="0" smtClean="0">
                          <a:solidFill>
                            <a:schemeClr val="tx1"/>
                          </a:solidFill>
                        </a:rPr>
                        <a:t> Ready nodes</a:t>
                      </a:r>
                    </a:p>
                    <a:p>
                      <a:r>
                        <a:rPr lang="en-US" sz="1600" dirty="0" err="1" smtClean="0">
                          <a:solidFill>
                            <a:schemeClr val="tx1"/>
                          </a:solidFill>
                        </a:rPr>
                        <a:t>vSAN</a:t>
                      </a:r>
                      <a:r>
                        <a:rPr lang="en-US" sz="1600" dirty="0" smtClean="0">
                          <a:solidFill>
                            <a:schemeClr val="tx1"/>
                          </a:solidFill>
                        </a:rPr>
                        <a:t> Ready Nodes</a:t>
                      </a:r>
                    </a:p>
                    <a:p>
                      <a:r>
                        <a:rPr lang="en-US" sz="1600" dirty="0" err="1" smtClean="0">
                          <a:solidFill>
                            <a:schemeClr val="tx1"/>
                          </a:solidFill>
                        </a:rPr>
                        <a:t>VxRACK</a:t>
                      </a:r>
                      <a:r>
                        <a:rPr lang="en-US" sz="1600" baseline="0" dirty="0" smtClean="0">
                          <a:solidFill>
                            <a:schemeClr val="tx1"/>
                          </a:solidFill>
                        </a:rPr>
                        <a:t> Flex </a:t>
                      </a:r>
                    </a:p>
                    <a:p>
                      <a:r>
                        <a:rPr lang="en-US" sz="1600" baseline="0" dirty="0" err="1" smtClean="0">
                          <a:solidFill>
                            <a:schemeClr val="tx1"/>
                          </a:solidFill>
                        </a:rPr>
                        <a:t>VxRack</a:t>
                      </a:r>
                      <a:r>
                        <a:rPr lang="en-US" sz="1600" baseline="0" dirty="0" smtClean="0">
                          <a:solidFill>
                            <a:schemeClr val="tx1"/>
                          </a:solidFill>
                        </a:rPr>
                        <a:t> SDDC (VMware)</a:t>
                      </a:r>
                    </a:p>
                    <a:p>
                      <a:r>
                        <a:rPr lang="en-US" sz="1600" baseline="0" dirty="0" smtClean="0">
                          <a:solidFill>
                            <a:schemeClr val="tx1"/>
                          </a:solidFill>
                        </a:rPr>
                        <a:t>Dell XC </a:t>
                      </a:r>
                      <a:endParaRPr lang="en-US" sz="16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2"/>
                    </a:solidFill>
                  </a:tcPr>
                </a:tc>
                <a:tc>
                  <a:txBody>
                    <a:bodyPr/>
                    <a:lstStyle/>
                    <a:p>
                      <a:endParaRPr lang="en-US" sz="1600" dirty="0">
                        <a:solidFill>
                          <a:schemeClr val="bg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497779">
                <a:tc>
                  <a:txBody>
                    <a:bodyPr/>
                    <a:lstStyle/>
                    <a:p>
                      <a:r>
                        <a:rPr lang="en-US" sz="1600" b="1" dirty="0" smtClean="0">
                          <a:solidFill>
                            <a:schemeClr val="tx1"/>
                          </a:solidFill>
                        </a:rPr>
                        <a:t>Reference Architecture</a:t>
                      </a:r>
                      <a:r>
                        <a:rPr lang="en-US" sz="1600" b="1" baseline="0" dirty="0" smtClean="0">
                          <a:solidFill>
                            <a:schemeClr val="tx1"/>
                          </a:solidFill>
                        </a:rPr>
                        <a:t>s </a:t>
                      </a:r>
                      <a:endParaRPr lang="en-US" sz="16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none</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1317650">
                <a:tc>
                  <a:txBody>
                    <a:bodyPr/>
                    <a:lstStyle/>
                    <a:p>
                      <a:r>
                        <a:rPr lang="en-US" sz="1600" b="1" dirty="0" smtClean="0">
                          <a:solidFill>
                            <a:schemeClr val="bg2"/>
                          </a:solidFill>
                        </a:rPr>
                        <a:t>Platform Software</a:t>
                      </a:r>
                      <a:endParaRPr lang="en-US" sz="16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r>
                        <a:rPr lang="en-US" sz="1600" dirty="0" smtClean="0"/>
                        <a:t>n/a, Open Source</a:t>
                      </a: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pPr marL="285750" indent="-285750">
                        <a:buFontTx/>
                        <a:buChar char="-"/>
                      </a:pPr>
                      <a:endParaRPr lang="en-US" sz="16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bl>
          </a:graphicData>
        </a:graphic>
      </p:graphicFrame>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446" y="139960"/>
            <a:ext cx="1024798" cy="1401924"/>
          </a:xfrm>
          <a:prstGeom prst="rect">
            <a:avLst/>
          </a:prstGeom>
        </p:spPr>
      </p:pic>
      <p:pic>
        <p:nvPicPr>
          <p:cNvPr id="4" name="Picture 3">
            <a:extLst>
              <a:ext uri="{FF2B5EF4-FFF2-40B4-BE49-F238E27FC236}">
                <a16:creationId xmlns="" xmlns:a16="http://schemas.microsoft.com/office/drawing/2014/main" id="{DEA5DBEA-3C19-4B6A-91F8-1EC30818DF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747" y="121299"/>
            <a:ext cx="1259633" cy="1510300"/>
          </a:xfrm>
          <a:prstGeom prst="rect">
            <a:avLst/>
          </a:prstGeom>
        </p:spPr>
      </p:pic>
    </p:spTree>
    <p:extLst>
      <p:ext uri="{BB962C8B-B14F-4D97-AF65-F5344CB8AC3E}">
        <p14:creationId xmlns:p14="http://schemas.microsoft.com/office/powerpoint/2010/main" val="1922356591"/>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12022292"/>
              </p:ext>
            </p:extLst>
          </p:nvPr>
        </p:nvGraphicFramePr>
        <p:xfrm>
          <a:off x="861526" y="765110"/>
          <a:ext cx="8021216" cy="3991625"/>
        </p:xfrm>
        <a:graphic>
          <a:graphicData uri="http://schemas.openxmlformats.org/drawingml/2006/table">
            <a:tbl>
              <a:tblPr firstRow="1" bandRow="1">
                <a:tableStyleId>{2D5ABB26-0587-4C30-8999-92F81FD0307C}</a:tableStyleId>
              </a:tblPr>
              <a:tblGrid>
                <a:gridCol w="2759586"/>
                <a:gridCol w="2630815"/>
                <a:gridCol w="2630815"/>
              </a:tblGrid>
              <a:tr h="503853">
                <a:tc>
                  <a:txBody>
                    <a:bodyPr/>
                    <a:lstStyle/>
                    <a:p>
                      <a:endParaRPr lang="en-US" sz="1200" dirty="0">
                        <a:solidFill>
                          <a:schemeClr val="tx1"/>
                        </a:solidFill>
                      </a:endParaRPr>
                    </a:p>
                  </a:txBody>
                  <a:tcPr anchor="ctr">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600" dirty="0" smtClean="0">
                          <a:solidFill>
                            <a:schemeClr val="tx1"/>
                          </a:solidFill>
                        </a:rPr>
                        <a:t>Today</a:t>
                      </a:r>
                      <a:endParaRPr lang="en-US" sz="16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B w="28575" cap="flat" cmpd="sng" algn="ctr">
                      <a:solidFill>
                        <a:schemeClr val="bg2"/>
                      </a:solidFill>
                      <a:prstDash val="solid"/>
                      <a:round/>
                      <a:headEnd type="none" w="med" len="med"/>
                      <a:tailEnd type="none" w="med" len="med"/>
                    </a:lnB>
                    <a:solidFill>
                      <a:schemeClr val="bg2"/>
                    </a:solidFill>
                  </a:tcPr>
                </a:tc>
                <a:tc>
                  <a:txBody>
                    <a:bodyPr/>
                    <a:lstStyle/>
                    <a:p>
                      <a:pPr algn="l"/>
                      <a:r>
                        <a:rPr lang="en-US" sz="1600" dirty="0" smtClean="0">
                          <a:solidFill>
                            <a:schemeClr val="bg1"/>
                          </a:solidFill>
                        </a:rPr>
                        <a:t>Future</a:t>
                      </a:r>
                      <a:endParaRPr lang="en-US" sz="1600" dirty="0">
                        <a:solidFill>
                          <a:schemeClr val="bg1"/>
                        </a:solidFill>
                      </a:endParaRPr>
                    </a:p>
                  </a:txBody>
                  <a:tcPr anchor="ctr">
                    <a:lnL w="28575" cap="flat" cmpd="sng" algn="ctr">
                      <a:solidFill>
                        <a:schemeClr val="bg2"/>
                      </a:solidFill>
                      <a:prstDash val="solid"/>
                      <a:round/>
                      <a:headEnd type="none" w="med" len="med"/>
                      <a:tailEnd type="none" w="med" len="med"/>
                    </a:lnL>
                    <a:lnB w="28575" cap="flat" cmpd="sng" algn="ctr">
                      <a:solidFill>
                        <a:schemeClr val="bg2"/>
                      </a:solidFill>
                      <a:prstDash val="solid"/>
                      <a:round/>
                      <a:headEnd type="none" w="med" len="med"/>
                      <a:tailEnd type="none" w="med" len="med"/>
                    </a:lnB>
                    <a:solidFill>
                      <a:schemeClr val="bg2"/>
                    </a:solidFill>
                  </a:tcPr>
                </a:tc>
              </a:tr>
              <a:tr h="471818">
                <a:tc>
                  <a:txBody>
                    <a:bodyPr/>
                    <a:lstStyle/>
                    <a:p>
                      <a:r>
                        <a:rPr lang="en-US" sz="1200" b="1" baseline="0" dirty="0" smtClean="0">
                          <a:solidFill>
                            <a:schemeClr val="tx1"/>
                          </a:solidFill>
                        </a:rPr>
                        <a:t>Ready Solutions / CPSD</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40000"/>
                        <a:lumOff val="60000"/>
                      </a:schemeClr>
                    </a:solidFill>
                  </a:tcPr>
                </a:tc>
                <a:tc>
                  <a:txBody>
                    <a:bodyPr/>
                    <a:lstStyle/>
                    <a:p>
                      <a:endParaRPr lang="en-US" sz="12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r>
                        <a:rPr lang="en-US" sz="1200" dirty="0" smtClean="0">
                          <a:solidFill>
                            <a:schemeClr val="tx1"/>
                          </a:solidFill>
                        </a:rPr>
                        <a:t>Azure Stack</a:t>
                      </a:r>
                      <a:r>
                        <a:rPr lang="en-US" sz="1200" baseline="0" dirty="0" smtClean="0">
                          <a:solidFill>
                            <a:schemeClr val="tx1"/>
                          </a:solidFill>
                        </a:rPr>
                        <a:t> (Docker Swarm only)</a:t>
                      </a:r>
                    </a:p>
                    <a:p>
                      <a:r>
                        <a:rPr lang="en-US" sz="1200" baseline="0" dirty="0" smtClean="0">
                          <a:solidFill>
                            <a:schemeClr val="tx1"/>
                          </a:solidFill>
                        </a:rPr>
                        <a:t>Shipping in Sept</a:t>
                      </a:r>
                      <a:endParaRPr lang="en-US" sz="1200" dirty="0" smtClean="0">
                        <a:solidFill>
                          <a:schemeClr val="tx1"/>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3"/>
                    </a:solidFill>
                  </a:tcPr>
                </a:tc>
              </a:tr>
              <a:tr h="497779">
                <a:tc>
                  <a:txBody>
                    <a:bodyPr/>
                    <a:lstStyle/>
                    <a:p>
                      <a:r>
                        <a:rPr lang="en-US" sz="1200" b="1" dirty="0" smtClean="0">
                          <a:solidFill>
                            <a:schemeClr val="tx1"/>
                          </a:solidFill>
                        </a:rPr>
                        <a:t>Reference Architecture</a:t>
                      </a:r>
                      <a:r>
                        <a:rPr lang="en-US" sz="1200" b="1" baseline="0" dirty="0" smtClean="0">
                          <a:solidFill>
                            <a:schemeClr val="tx1"/>
                          </a:solidFill>
                        </a:rPr>
                        <a:t>s </a:t>
                      </a:r>
                      <a:endParaRPr lang="en-US" sz="1200" b="1" dirty="0">
                        <a:solidFill>
                          <a:schemeClr val="tx1"/>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1317650">
                <a:tc>
                  <a:txBody>
                    <a:bodyPr/>
                    <a:lstStyle/>
                    <a:p>
                      <a:r>
                        <a:rPr lang="en-US" sz="1200" b="1" dirty="0" smtClean="0">
                          <a:solidFill>
                            <a:schemeClr val="bg2"/>
                          </a:solidFill>
                        </a:rPr>
                        <a:t>Platform Software</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1"/>
                    </a:solidFill>
                  </a:tcPr>
                </a:tc>
                <a:tc>
                  <a:txBody>
                    <a:bodyPr/>
                    <a:lstStyle/>
                    <a:p>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pPr marL="285750" indent="-285750">
                        <a:buFontTx/>
                        <a:buChar char="-"/>
                      </a:pPr>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497779">
                <a:tc>
                  <a:txBody>
                    <a:bodyPr/>
                    <a:lstStyle/>
                    <a:p>
                      <a:r>
                        <a:rPr lang="en-US" sz="1200" b="1" dirty="0" smtClean="0">
                          <a:solidFill>
                            <a:schemeClr val="bg2"/>
                          </a:solidFill>
                        </a:rPr>
                        <a:t>SDS</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lumMod val="75000"/>
                      </a:schemeClr>
                    </a:solidFill>
                  </a:tcPr>
                </a:tc>
                <a:tc>
                  <a:txBody>
                    <a:bodyPr/>
                    <a:lstStyle/>
                    <a:p>
                      <a:pPr marL="171450" indent="-171450">
                        <a:buFont typeface="Arial" panose="020B0604020202020204" pitchFamily="34" charset="0"/>
                        <a:buChar char="•"/>
                      </a:pPr>
                      <a:endParaRPr lang="en-US" sz="1200" dirty="0">
                        <a:solidFill>
                          <a:schemeClr val="tx1"/>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bg2"/>
                    </a:solidFill>
                  </a:tcPr>
                </a:tc>
              </a:tr>
              <a:tr h="702746">
                <a:tc>
                  <a:txBody>
                    <a:bodyPr/>
                    <a:lstStyle/>
                    <a:p>
                      <a:r>
                        <a:rPr lang="en-US" sz="1200" b="1" dirty="0" smtClean="0">
                          <a:solidFill>
                            <a:schemeClr val="bg2"/>
                          </a:solidFill>
                        </a:rPr>
                        <a:t>Servers</a:t>
                      </a:r>
                      <a:endParaRPr lang="en-US" sz="1200" b="1" dirty="0">
                        <a:solidFill>
                          <a:schemeClr val="bg2"/>
                        </a:solidFill>
                      </a:endParaRPr>
                    </a:p>
                  </a:txBody>
                  <a:tcPr anchor="ctr">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tx2">
                        <a:lumMod val="50000"/>
                      </a:schemeClr>
                    </a:solidFill>
                  </a:tcPr>
                </a:tc>
                <a:tc>
                  <a:txBody>
                    <a:bodyPr/>
                    <a:lstStyle/>
                    <a:p>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solidFill>
                      <a:schemeClr val="bg1">
                        <a:lumMod val="20000"/>
                        <a:lumOff val="80000"/>
                      </a:schemeClr>
                    </a:solidFill>
                  </a:tcPr>
                </a:tc>
                <a:tc>
                  <a:txBody>
                    <a:bodyPr/>
                    <a:lstStyle/>
                    <a:p>
                      <a:endParaRPr lang="en-US" sz="1200" dirty="0">
                        <a:solidFill>
                          <a:schemeClr val="bg2"/>
                        </a:solidFill>
                      </a:endParaRPr>
                    </a:p>
                  </a:txBody>
                  <a:tcPr anchor="ctr">
                    <a:lnL w="28575" cap="flat" cmpd="sng" algn="ctr">
                      <a:solidFill>
                        <a:schemeClr val="bg2"/>
                      </a:solidFill>
                      <a:prstDash val="solid"/>
                      <a:round/>
                      <a:headEnd type="none" w="med" len="med"/>
                      <a:tailEnd type="none" w="med" len="med"/>
                    </a:lnL>
                    <a:lnT w="28575" cap="flat" cmpd="sng" algn="ctr">
                      <a:solidFill>
                        <a:schemeClr val="bg2"/>
                      </a:solidFill>
                      <a:prstDash val="solid"/>
                      <a:round/>
                      <a:headEnd type="none" w="med" len="med"/>
                      <a:tailEnd type="none" w="med" len="med"/>
                    </a:lnT>
                    <a:solidFill>
                      <a:schemeClr val="bg2"/>
                    </a:solidFill>
                  </a:tcPr>
                </a:tc>
              </a:tr>
            </a:tbl>
          </a:graphicData>
        </a:graphic>
      </p:graphicFrame>
      <p:pic>
        <p:nvPicPr>
          <p:cNvPr id="4" name="Picture 3" descr="ms-azure.png"/>
          <p:cNvPicPr>
            <a:picLocks noChangeAspect="1"/>
          </p:cNvPicPr>
          <p:nvPr/>
        </p:nvPicPr>
        <p:blipFill rotWithShape="1">
          <a:blip r:embed="rId3" cstate="print">
            <a:extLst>
              <a:ext uri="{28A0092B-C50C-407E-A947-70E740481C1C}">
                <a14:useLocalDpi xmlns:a14="http://schemas.microsoft.com/office/drawing/2010/main" val="0"/>
              </a:ext>
            </a:extLst>
          </a:blip>
          <a:srcRect b="38506"/>
          <a:stretch/>
        </p:blipFill>
        <p:spPr>
          <a:xfrm>
            <a:off x="354376" y="281006"/>
            <a:ext cx="1756561" cy="540088"/>
          </a:xfrm>
          <a:prstGeom prst="rect">
            <a:avLst/>
          </a:prstGeom>
        </p:spPr>
      </p:pic>
      <p:sp>
        <p:nvSpPr>
          <p:cNvPr id="2" name="Rectangle 1"/>
          <p:cNvSpPr/>
          <p:nvPr/>
        </p:nvSpPr>
        <p:spPr>
          <a:xfrm>
            <a:off x="4183789" y="2132543"/>
            <a:ext cx="3762829" cy="2093686"/>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bg2"/>
                </a:solidFill>
                <a:latin typeface="+mn-lt"/>
              </a:rPr>
              <a:t>Azure Stack will </a:t>
            </a:r>
            <a:r>
              <a:rPr lang="en-US" sz="2000" dirty="0" smtClean="0">
                <a:solidFill>
                  <a:schemeClr val="bg2"/>
                </a:solidFill>
              </a:rPr>
              <a:t>be </a:t>
            </a:r>
            <a:r>
              <a:rPr lang="en-US" sz="2000" dirty="0">
                <a:solidFill>
                  <a:schemeClr val="bg2"/>
                </a:solidFill>
              </a:rPr>
              <a:t>Swarm only as current, which is just a simple ARM Template do deploy a Linux </a:t>
            </a:r>
            <a:r>
              <a:rPr lang="en-US" sz="2000" dirty="0" smtClean="0">
                <a:solidFill>
                  <a:schemeClr val="bg2"/>
                </a:solidFill>
              </a:rPr>
              <a:t>(Ubuntu) Based </a:t>
            </a:r>
            <a:r>
              <a:rPr lang="en-US" sz="2000" dirty="0">
                <a:solidFill>
                  <a:schemeClr val="bg2"/>
                </a:solidFill>
              </a:rPr>
              <a:t>Docker Swam with an assigned Swarm Master</a:t>
            </a:r>
            <a:endParaRPr lang="en-US" sz="2000" dirty="0" smtClean="0">
              <a:solidFill>
                <a:schemeClr val="bg2"/>
              </a:solidFill>
              <a:latin typeface="+mn-lt"/>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2373" y="205648"/>
            <a:ext cx="758770" cy="704674"/>
          </a:xfrm>
          <a:prstGeom prst="rect">
            <a:avLst/>
          </a:prstGeom>
        </p:spPr>
      </p:pic>
    </p:spTree>
    <p:extLst>
      <p:ext uri="{BB962C8B-B14F-4D97-AF65-F5344CB8AC3E}">
        <p14:creationId xmlns:p14="http://schemas.microsoft.com/office/powerpoint/2010/main" val="3404302185"/>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Cust</a:t>
            </a:r>
            <a:r>
              <a:rPr lang="en-US" dirty="0" smtClean="0"/>
              <a:t> Question #3</a:t>
            </a:r>
            <a:endParaRPr lang="en-US" dirty="0"/>
          </a:p>
        </p:txBody>
      </p:sp>
    </p:spTree>
    <p:extLst>
      <p:ext uri="{BB962C8B-B14F-4D97-AF65-F5344CB8AC3E}">
        <p14:creationId xmlns:p14="http://schemas.microsoft.com/office/powerpoint/2010/main" val="3832028296"/>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189652"/>
            <a:ext cx="7889033" cy="4247317"/>
          </a:xfrm>
          <a:prstGeom prst="rect">
            <a:avLst/>
          </a:prstGeom>
          <a:noFill/>
        </p:spPr>
        <p:txBody>
          <a:bodyPr wrap="square" rtlCol="0">
            <a:spAutoFit/>
          </a:bodyPr>
          <a:lstStyle/>
          <a:p>
            <a:pPr>
              <a:spcBef>
                <a:spcPts val="0"/>
              </a:spcBef>
              <a:spcAft>
                <a:spcPts val="0"/>
              </a:spcAft>
              <a:buClr>
                <a:schemeClr val="bg1"/>
              </a:buClr>
            </a:pPr>
            <a:r>
              <a:rPr lang="en-US" sz="1800" dirty="0" smtClean="0">
                <a:solidFill>
                  <a:schemeClr val="bg1"/>
                </a:solidFill>
                <a:latin typeface="+mn-lt"/>
              </a:rPr>
              <a:t>Advise customer on the </a:t>
            </a:r>
            <a:r>
              <a:rPr lang="en-US" sz="1800" dirty="0">
                <a:solidFill>
                  <a:schemeClr val="bg1"/>
                </a:solidFill>
                <a:latin typeface="+mn-lt"/>
              </a:rPr>
              <a:t>f</a:t>
            </a:r>
            <a:r>
              <a:rPr lang="en-US" sz="1800" dirty="0" smtClean="0">
                <a:solidFill>
                  <a:schemeClr val="bg1"/>
                </a:solidFill>
                <a:latin typeface="+mn-lt"/>
              </a:rPr>
              <a:t>actors that impact decision to use bare metal or VMs:</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Existing virtualization footprint and support investments</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Maturity of bare metal support</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Security posture and politics</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Existing bare metal deployment</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Prioritization of other activities?</a:t>
            </a:r>
          </a:p>
          <a:p>
            <a:pPr>
              <a:spcBef>
                <a:spcPts val="0"/>
              </a:spcBef>
              <a:spcAft>
                <a:spcPts val="0"/>
              </a:spcAft>
              <a:buClr>
                <a:schemeClr val="bg1"/>
              </a:buClr>
            </a:pPr>
            <a:endParaRPr lang="en-US" sz="1800" dirty="0" smtClean="0">
              <a:solidFill>
                <a:schemeClr val="bg1"/>
              </a:solidFill>
              <a:latin typeface="+mn-lt"/>
            </a:endParaRPr>
          </a:p>
          <a:p>
            <a:pPr>
              <a:spcBef>
                <a:spcPts val="0"/>
              </a:spcBef>
              <a:spcAft>
                <a:spcPts val="0"/>
              </a:spcAft>
              <a:buClr>
                <a:schemeClr val="bg1"/>
              </a:buClr>
            </a:pPr>
            <a:r>
              <a:rPr lang="en-US" sz="1800" dirty="0" smtClean="0">
                <a:solidFill>
                  <a:schemeClr val="bg1"/>
                </a:solidFill>
                <a:latin typeface="+mn-lt"/>
              </a:rPr>
              <a:t>Thought Leadership </a:t>
            </a:r>
            <a:r>
              <a:rPr lang="en-US" sz="1800" dirty="0">
                <a:solidFill>
                  <a:schemeClr val="bg1"/>
                </a:solidFill>
                <a:latin typeface="+mn-lt"/>
              </a:rPr>
              <a:t>:</a:t>
            </a: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VMware vSphere without DRS/HA </a:t>
            </a:r>
            <a:r>
              <a:rPr lang="en-US" sz="1800" dirty="0" err="1" smtClean="0">
                <a:solidFill>
                  <a:schemeClr val="bg1"/>
                </a:solidFill>
                <a:latin typeface="+mn-lt"/>
              </a:rPr>
              <a:t>etc</a:t>
            </a:r>
            <a:r>
              <a:rPr lang="en-US" sz="1800" dirty="0" smtClean="0">
                <a:solidFill>
                  <a:schemeClr val="bg1"/>
                </a:solidFill>
                <a:latin typeface="+mn-lt"/>
              </a:rPr>
              <a:t> – less licensing cost</a:t>
            </a: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a:t>
            </a:r>
            <a:r>
              <a:rPr lang="en-US" sz="1800" dirty="0">
                <a:solidFill>
                  <a:schemeClr val="bg1"/>
                </a:solidFill>
                <a:latin typeface="+mn-lt"/>
              </a:rPr>
              <a:t>F</a:t>
            </a:r>
            <a:r>
              <a:rPr lang="en-US" sz="1800" dirty="0" smtClean="0">
                <a:solidFill>
                  <a:schemeClr val="bg1"/>
                </a:solidFill>
                <a:latin typeface="+mn-lt"/>
              </a:rPr>
              <a:t>ree” </a:t>
            </a:r>
            <a:r>
              <a:rPr lang="en-US" sz="1800" dirty="0" err="1" smtClean="0">
                <a:solidFill>
                  <a:schemeClr val="bg1"/>
                </a:solidFill>
                <a:latin typeface="+mn-lt"/>
              </a:rPr>
              <a:t>ESXi</a:t>
            </a:r>
            <a:r>
              <a:rPr lang="en-US" sz="1800" dirty="0" smtClean="0">
                <a:solidFill>
                  <a:schemeClr val="bg1"/>
                </a:solidFill>
                <a:latin typeface="+mn-lt"/>
              </a:rPr>
              <a:t> with the understanding that they give up </a:t>
            </a:r>
            <a:r>
              <a:rPr lang="en-US" sz="1800" dirty="0" err="1" smtClean="0">
                <a:solidFill>
                  <a:schemeClr val="bg1"/>
                </a:solidFill>
                <a:latin typeface="+mn-lt"/>
              </a:rPr>
              <a:t>vCenter</a:t>
            </a:r>
            <a:r>
              <a:rPr lang="en-US" sz="1800" dirty="0" smtClean="0">
                <a:solidFill>
                  <a:schemeClr val="bg1"/>
                </a:solidFill>
                <a:latin typeface="+mn-lt"/>
              </a:rPr>
              <a:t> </a:t>
            </a:r>
            <a:r>
              <a:rPr lang="en-US" sz="1800" dirty="0" err="1" smtClean="0">
                <a:solidFill>
                  <a:schemeClr val="bg1"/>
                </a:solidFill>
                <a:latin typeface="+mn-lt"/>
              </a:rPr>
              <a:t>etc</a:t>
            </a: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r>
              <a:rPr lang="en-US" sz="1800" dirty="0" smtClean="0">
                <a:solidFill>
                  <a:schemeClr val="bg1"/>
                </a:solidFill>
                <a:latin typeface="+mn-lt"/>
              </a:rPr>
              <a:t>Linux KVM with </a:t>
            </a:r>
            <a:r>
              <a:rPr lang="en-US" sz="1800" dirty="0" err="1" smtClean="0">
                <a:solidFill>
                  <a:schemeClr val="bg1"/>
                </a:solidFill>
                <a:latin typeface="+mn-lt"/>
              </a:rPr>
              <a:t>ScaleIO</a:t>
            </a:r>
            <a:r>
              <a:rPr lang="en-US" sz="1800" dirty="0" smtClean="0">
                <a:solidFill>
                  <a:schemeClr val="bg1"/>
                </a:solidFill>
                <a:latin typeface="+mn-lt"/>
              </a:rPr>
              <a:t> support</a:t>
            </a: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a:p>
            <a:pPr marL="285750" indent="-285750">
              <a:spcBef>
                <a:spcPts val="0"/>
              </a:spcBef>
              <a:spcAft>
                <a:spcPts val="0"/>
              </a:spcAft>
              <a:buClr>
                <a:schemeClr val="bg1"/>
              </a:buClr>
              <a:buFont typeface="Arial" panose="020B0604020202020204" pitchFamily="34" charset="0"/>
              <a:buChar char="•"/>
            </a:pPr>
            <a:endParaRPr lang="en-US" sz="1800" dirty="0" smtClean="0">
              <a:solidFill>
                <a:schemeClr val="bg1"/>
              </a:solidFill>
              <a:latin typeface="+mn-lt"/>
            </a:endParaRPr>
          </a:p>
        </p:txBody>
      </p:sp>
      <p:sp>
        <p:nvSpPr>
          <p:cNvPr id="6" name="Rounded Rectangular Callout 5"/>
          <p:cNvSpPr/>
          <p:nvPr/>
        </p:nvSpPr>
        <p:spPr>
          <a:xfrm>
            <a:off x="1267405" y="139106"/>
            <a:ext cx="6830009" cy="994629"/>
          </a:xfrm>
          <a:prstGeom prst="wedgeRoundRectCallout">
            <a:avLst>
              <a:gd name="adj1" fmla="val -59875"/>
              <a:gd name="adj2" fmla="val -12061"/>
              <a:gd name="adj3" fmla="val 16667"/>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800" dirty="0" smtClean="0">
                <a:solidFill>
                  <a:schemeClr val="bg2"/>
                </a:solidFill>
                <a:latin typeface="+mn-lt"/>
              </a:rPr>
              <a:t>Are you considering Bare metal or VMs? </a:t>
            </a:r>
          </a:p>
        </p:txBody>
      </p:sp>
    </p:spTree>
    <p:extLst>
      <p:ext uri="{BB962C8B-B14F-4D97-AF65-F5344CB8AC3E}">
        <p14:creationId xmlns:p14="http://schemas.microsoft.com/office/powerpoint/2010/main" val="1444360525"/>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 us what you think!</a:t>
            </a:r>
            <a:endParaRPr lang="en-US" dirty="0"/>
          </a:p>
        </p:txBody>
      </p:sp>
      <p:sp>
        <p:nvSpPr>
          <p:cNvPr id="3" name="Content Placeholder 2"/>
          <p:cNvSpPr>
            <a:spLocks noGrp="1"/>
          </p:cNvSpPr>
          <p:nvPr>
            <p:ph sz="quarter" idx="10"/>
          </p:nvPr>
        </p:nvSpPr>
        <p:spPr>
          <a:xfrm>
            <a:off x="271464" y="1277938"/>
            <a:ext cx="4867864" cy="3192461"/>
          </a:xfrm>
        </p:spPr>
        <p:txBody>
          <a:bodyPr/>
          <a:lstStyle/>
          <a:p>
            <a:r>
              <a:rPr lang="en-US" dirty="0" smtClean="0"/>
              <a:t>Complete your survey for this session in the mobile app</a:t>
            </a:r>
          </a:p>
          <a:p>
            <a:pPr lvl="1"/>
            <a:r>
              <a:rPr lang="en-US" dirty="0" smtClean="0"/>
              <a:t>Check your Activity Feed for Surveys to Complete</a:t>
            </a:r>
          </a:p>
          <a:p>
            <a:pPr lvl="1"/>
            <a:r>
              <a:rPr lang="en-US" dirty="0" smtClean="0"/>
              <a:t>Select your current session</a:t>
            </a:r>
          </a:p>
          <a:p>
            <a:pPr lvl="1"/>
            <a:r>
              <a:rPr lang="en-US" dirty="0" smtClean="0"/>
              <a:t>Answer a few questions and submit</a:t>
            </a:r>
          </a:p>
          <a:p>
            <a:pPr lvl="1"/>
            <a:r>
              <a:rPr lang="en-US" dirty="0" smtClean="0"/>
              <a:t>It’s quick and easy!</a:t>
            </a:r>
          </a:p>
          <a:p>
            <a:pPr lvl="1"/>
            <a:endParaRPr lang="en-US" dirty="0"/>
          </a:p>
          <a:p>
            <a:pPr lvl="1"/>
            <a:endParaRPr lang="en-US" dirty="0" smtClean="0"/>
          </a:p>
          <a:p>
            <a:r>
              <a:rPr lang="en-US" dirty="0" smtClean="0"/>
              <a:t>Don’t have the app yet? Download it now!</a:t>
            </a:r>
          </a:p>
          <a:p>
            <a:pPr lvl="1"/>
            <a:r>
              <a:rPr lang="en-US" dirty="0" smtClean="0"/>
              <a:t>Search for TRS FY18 from your device store – Windows, Android, iOS – and install</a:t>
            </a:r>
            <a:endParaRPr lang="en-US" dirty="0"/>
          </a:p>
        </p:txBody>
      </p:sp>
      <p:pic>
        <p:nvPicPr>
          <p:cNvPr id="1026"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324" y="184974"/>
            <a:ext cx="26860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06307" y="747539"/>
            <a:ext cx="2549640" cy="473886"/>
          </a:xfrm>
          <a:prstGeom prst="rect">
            <a:avLst/>
          </a:prstGeom>
          <a:noFill/>
          <a:ln w="38100" cmpd="sng">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Tree>
    <p:extLst>
      <p:ext uri="{BB962C8B-B14F-4D97-AF65-F5344CB8AC3E}">
        <p14:creationId xmlns:p14="http://schemas.microsoft.com/office/powerpoint/2010/main" val="218574055"/>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551511"/>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4983648" y="576037"/>
            <a:ext cx="3626971" cy="971103"/>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i="1" dirty="0">
              <a:solidFill>
                <a:srgbClr val="000000"/>
              </a:solidFill>
              <a:latin typeface="Verdana"/>
            </a:endParaRPr>
          </a:p>
        </p:txBody>
      </p:sp>
      <p:sp>
        <p:nvSpPr>
          <p:cNvPr id="103" name="Rectangle 102"/>
          <p:cNvSpPr/>
          <p:nvPr/>
        </p:nvSpPr>
        <p:spPr>
          <a:xfrm>
            <a:off x="4996126" y="593179"/>
            <a:ext cx="294705" cy="933461"/>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900" dirty="0">
                <a:solidFill>
                  <a:srgbClr val="FFFFFF"/>
                </a:solidFill>
                <a:latin typeface="Verdana"/>
              </a:rPr>
              <a:t>CI/CD </a:t>
            </a:r>
            <a:r>
              <a:rPr lang="en-US" sz="900" dirty="0" smtClean="0">
                <a:solidFill>
                  <a:srgbClr val="FFFFFF"/>
                </a:solidFill>
                <a:latin typeface="Verdana"/>
              </a:rPr>
              <a:t>Pipeline</a:t>
            </a:r>
            <a:endParaRPr lang="en-US" sz="900" dirty="0">
              <a:solidFill>
                <a:srgbClr val="FFFFFF"/>
              </a:solidFill>
              <a:latin typeface="Verdana"/>
            </a:endParaRPr>
          </a:p>
        </p:txBody>
      </p:sp>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353" y="161421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sp>
        <p:nvSpPr>
          <p:cNvPr id="66" name="Rectangle 65"/>
          <p:cNvSpPr/>
          <p:nvPr/>
        </p:nvSpPr>
        <p:spPr>
          <a:xfrm>
            <a:off x="530142" y="581924"/>
            <a:ext cx="2460491" cy="964497"/>
          </a:xfrm>
          <a:prstGeom prst="rect">
            <a:avLst/>
          </a:prstGeom>
          <a:solidFill>
            <a:srgbClr val="FFFFFF">
              <a:alpha val="39000"/>
            </a:srgb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sp>
        <p:nvSpPr>
          <p:cNvPr id="67" name="Rectangle 66"/>
          <p:cNvSpPr/>
          <p:nvPr/>
        </p:nvSpPr>
        <p:spPr>
          <a:xfrm>
            <a:off x="533820" y="594247"/>
            <a:ext cx="323925" cy="939142"/>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a:solidFill>
                  <a:srgbClr val="FFFFFF"/>
                </a:solidFill>
                <a:latin typeface="Verdana"/>
              </a:rPr>
              <a:t>Portals</a:t>
            </a:r>
          </a:p>
        </p:txBody>
      </p:sp>
      <p:pic>
        <p:nvPicPr>
          <p:cNvPr id="68" name="Picture 67" descr="vc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362" y="1054431"/>
            <a:ext cx="642945" cy="402113"/>
          </a:xfrm>
          <a:prstGeom prst="rect">
            <a:avLst/>
          </a:prstGeom>
        </p:spPr>
      </p:pic>
      <p:pic>
        <p:nvPicPr>
          <p:cNvPr id="69" name="Picture 68" descr="servicenow-inc-logo_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428" y="438583"/>
            <a:ext cx="1283696" cy="930680"/>
          </a:xfrm>
          <a:prstGeom prst="rect">
            <a:avLst/>
          </a:prstGeom>
        </p:spPr>
      </p:pic>
      <p:sp>
        <p:nvSpPr>
          <p:cNvPr id="80" name="TextBox 79"/>
          <p:cNvSpPr txBox="1"/>
          <p:nvPr/>
        </p:nvSpPr>
        <p:spPr>
          <a:xfrm rot="16200000">
            <a:off x="-239848" y="941264"/>
            <a:ext cx="1104603" cy="253916"/>
          </a:xfrm>
          <a:prstGeom prst="rect">
            <a:avLst/>
          </a:prstGeom>
          <a:noFill/>
        </p:spPr>
        <p:txBody>
          <a:bodyPr wrap="square" rtlCol="0">
            <a:spAutoFit/>
          </a:bodyPr>
          <a:lstStyle/>
          <a:p>
            <a:pPr algn="ctr"/>
            <a:r>
              <a:rPr lang="en-US" sz="105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rot="16200000">
            <a:off x="-350449" y="3915888"/>
            <a:ext cx="1325806" cy="253916"/>
          </a:xfrm>
          <a:prstGeom prst="rect">
            <a:avLst/>
          </a:prstGeom>
          <a:noFill/>
        </p:spPr>
        <p:txBody>
          <a:bodyPr wrap="square" rtlCol="0">
            <a:spAutoFit/>
          </a:bodyPr>
          <a:lstStyle/>
          <a:p>
            <a:pPr algn="ctr"/>
            <a:r>
              <a:rPr lang="en-US" sz="1050" dirty="0" smtClean="0">
                <a:solidFill>
                  <a:srgbClr val="000000"/>
                </a:solidFill>
              </a:rPr>
              <a:t>Compute/Capacity</a:t>
            </a:r>
            <a:endParaRPr lang="en-US" sz="105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sp>
        <p:nvSpPr>
          <p:cNvPr id="175" name="Rectangle 174"/>
          <p:cNvSpPr/>
          <p:nvPr/>
        </p:nvSpPr>
        <p:spPr>
          <a:xfrm>
            <a:off x="4431852" y="3474469"/>
            <a:ext cx="4173877" cy="1213269"/>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77" name="Rectangle 176"/>
          <p:cNvSpPr/>
          <p:nvPr/>
        </p:nvSpPr>
        <p:spPr>
          <a:xfrm>
            <a:off x="535659" y="3481909"/>
            <a:ext cx="3796971" cy="1206787"/>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endParaRPr>
          </a:p>
        </p:txBody>
      </p:sp>
      <p:sp>
        <p:nvSpPr>
          <p:cNvPr id="178" name="Rectangle 177"/>
          <p:cNvSpPr/>
          <p:nvPr/>
        </p:nvSpPr>
        <p:spPr>
          <a:xfrm>
            <a:off x="540378" y="3485774"/>
            <a:ext cx="350583" cy="1197200"/>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On-premises</a:t>
            </a:r>
            <a:endParaRPr lang="en-US" sz="1050" dirty="0">
              <a:solidFill>
                <a:srgbClr val="FFFFFF"/>
              </a:solidFill>
              <a:latin typeface="Verdana"/>
            </a:endParaRPr>
          </a:p>
        </p:txBody>
      </p:sp>
      <p:pic>
        <p:nvPicPr>
          <p:cNvPr id="185" name="Picture 184" descr="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31" y="3397822"/>
            <a:ext cx="883831" cy="688913"/>
          </a:xfrm>
          <a:prstGeom prst="rect">
            <a:avLst/>
          </a:prstGeom>
        </p:spPr>
      </p:pic>
      <p:pic>
        <p:nvPicPr>
          <p:cNvPr id="186" name="Picture 185" descr="azur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054" y="3896106"/>
            <a:ext cx="724019" cy="498383"/>
          </a:xfrm>
          <a:prstGeom prst="rect">
            <a:avLst/>
          </a:prstGeom>
        </p:spPr>
      </p:pic>
      <p:sp>
        <p:nvSpPr>
          <p:cNvPr id="187" name="Rectangle 186"/>
          <p:cNvSpPr/>
          <p:nvPr/>
        </p:nvSpPr>
        <p:spPr>
          <a:xfrm>
            <a:off x="4433377" y="3475295"/>
            <a:ext cx="361995" cy="1204687"/>
          </a:xfrm>
          <a:prstGeom prst="rect">
            <a:avLst/>
          </a:prstGeom>
          <a:solidFill>
            <a:schemeClr val="accent5"/>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00" dirty="0" smtClean="0">
                <a:solidFill>
                  <a:srgbClr val="FFFFFF"/>
                </a:solidFill>
                <a:latin typeface="Verdana"/>
              </a:rPr>
              <a:t>Off-Premises</a:t>
            </a:r>
            <a:endParaRPr lang="en-US" sz="1000" dirty="0">
              <a:solidFill>
                <a:srgbClr val="FFFFFF"/>
              </a:solidFill>
              <a:latin typeface="Verdana"/>
            </a:endParaRPr>
          </a:p>
        </p:txBody>
      </p:sp>
      <p:pic>
        <p:nvPicPr>
          <p:cNvPr id="188" name="Picture 187" descr="VirtuStre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7283" y="3969757"/>
            <a:ext cx="1257507" cy="301804"/>
          </a:xfrm>
          <a:prstGeom prst="rect">
            <a:avLst/>
          </a:prstGeom>
        </p:spPr>
      </p:pic>
      <p:pic>
        <p:nvPicPr>
          <p:cNvPr id="3" name="Picture 2" descr="vmware-log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6903" y="3524752"/>
            <a:ext cx="601800" cy="435051"/>
          </a:xfrm>
          <a:prstGeom prst="rect">
            <a:avLst/>
          </a:prstGeom>
        </p:spPr>
      </p:pic>
      <p:grpSp>
        <p:nvGrpSpPr>
          <p:cNvPr id="201" name="Group 200"/>
          <p:cNvGrpSpPr/>
          <p:nvPr/>
        </p:nvGrpSpPr>
        <p:grpSpPr>
          <a:xfrm>
            <a:off x="1897810" y="1086016"/>
            <a:ext cx="817996" cy="352405"/>
            <a:chOff x="5015887" y="1895040"/>
            <a:chExt cx="1908637" cy="822270"/>
          </a:xfrm>
        </p:grpSpPr>
        <p:pic>
          <p:nvPicPr>
            <p:cNvPr id="202" name="Picture 2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500" y="1895040"/>
              <a:ext cx="1279458" cy="598146"/>
            </a:xfrm>
            <a:prstGeom prst="rect">
              <a:avLst/>
            </a:prstGeom>
          </p:spPr>
        </p:pic>
        <p:sp>
          <p:nvSpPr>
            <p:cNvPr id="203" name="TextBox 202"/>
            <p:cNvSpPr txBox="1"/>
            <p:nvPr/>
          </p:nvSpPr>
          <p:spPr>
            <a:xfrm>
              <a:off x="5015887" y="2250520"/>
              <a:ext cx="1908637" cy="466790"/>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Suite</a:t>
              </a:r>
            </a:p>
          </p:txBody>
        </p:sp>
      </p:grpSp>
      <p:pic>
        <p:nvPicPr>
          <p:cNvPr id="9" name="Picture 8" descr="RackspaceLogo.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8367" y="3607525"/>
            <a:ext cx="1012539" cy="235958"/>
          </a:xfrm>
          <a:prstGeom prst="rect">
            <a:avLst/>
          </a:prstGeom>
        </p:spPr>
      </p:pic>
      <p:grpSp>
        <p:nvGrpSpPr>
          <p:cNvPr id="10" name="Group 9"/>
          <p:cNvGrpSpPr/>
          <p:nvPr/>
        </p:nvGrpSpPr>
        <p:grpSpPr>
          <a:xfrm>
            <a:off x="5711282" y="3902235"/>
            <a:ext cx="650430" cy="475850"/>
            <a:chOff x="5455605" y="4010787"/>
            <a:chExt cx="650430" cy="475850"/>
          </a:xfrm>
        </p:grpSpPr>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5605" y="4010787"/>
              <a:ext cx="650430" cy="475850"/>
            </a:xfrm>
            <a:prstGeom prst="rect">
              <a:avLst/>
            </a:prstGeom>
          </p:spPr>
        </p:pic>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06424" y="4128248"/>
              <a:ext cx="524217" cy="331305"/>
            </a:xfrm>
            <a:prstGeom prst="rect">
              <a:avLst/>
            </a:prstGeom>
          </p:spPr>
        </p:pic>
      </p:grpSp>
      <p:sp>
        <p:nvSpPr>
          <p:cNvPr id="27" name="TextBox 26"/>
          <p:cNvSpPr txBox="1"/>
          <p:nvPr/>
        </p:nvSpPr>
        <p:spPr>
          <a:xfrm>
            <a:off x="5143478" y="4408245"/>
            <a:ext cx="934871"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rgbClr val="FFFFFF"/>
                </a:solidFill>
                <a:latin typeface="Arial"/>
              </a:rPr>
              <a:t>Standardized</a:t>
            </a:r>
          </a:p>
        </p:txBody>
      </p:sp>
      <p:sp>
        <p:nvSpPr>
          <p:cNvPr id="107" name="TextBox 106"/>
          <p:cNvSpPr txBox="1"/>
          <p:nvPr/>
        </p:nvSpPr>
        <p:spPr>
          <a:xfrm>
            <a:off x="7135697" y="4388633"/>
            <a:ext cx="837089" cy="246221"/>
          </a:xfrm>
          <a:prstGeom prst="rect">
            <a:avLst/>
          </a:prstGeom>
          <a:solidFill>
            <a:srgbClr val="5482AB"/>
          </a:solidFill>
        </p:spPr>
        <p:txBody>
          <a:bodyPr wrap="none" rtlCol="0">
            <a:spAutoFit/>
          </a:bodyPr>
          <a:lstStyle/>
          <a:p>
            <a:pPr>
              <a:spcBef>
                <a:spcPts val="0"/>
              </a:spcBef>
              <a:spcAft>
                <a:spcPts val="0"/>
              </a:spcAft>
              <a:buClr>
                <a:srgbClr val="007DB8"/>
              </a:buClr>
            </a:pPr>
            <a:r>
              <a:rPr lang="en-US" sz="1000" dirty="0" smtClean="0">
                <a:solidFill>
                  <a:srgbClr val="FFFFFF"/>
                </a:solidFill>
                <a:latin typeface="Arial"/>
              </a:rPr>
              <a:t>Specialized</a:t>
            </a:r>
          </a:p>
        </p:txBody>
      </p:sp>
      <p:sp>
        <p:nvSpPr>
          <p:cNvPr id="109" name="TextBox 108"/>
          <p:cNvSpPr txBox="1"/>
          <p:nvPr/>
        </p:nvSpPr>
        <p:spPr>
          <a:xfrm>
            <a:off x="1080914" y="4400550"/>
            <a:ext cx="670376"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rgbClr val="FFFFFF"/>
                </a:solidFill>
                <a:latin typeface="Arial"/>
              </a:rPr>
              <a:t>Servers</a:t>
            </a:r>
          </a:p>
        </p:txBody>
      </p:sp>
      <p:sp>
        <p:nvSpPr>
          <p:cNvPr id="110" name="TextBox 109"/>
          <p:cNvSpPr txBox="1"/>
          <p:nvPr/>
        </p:nvSpPr>
        <p:spPr>
          <a:xfrm>
            <a:off x="2998921" y="4409846"/>
            <a:ext cx="1168910" cy="253916"/>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smtClean="0">
                <a:solidFill>
                  <a:srgbClr val="FFFFFF"/>
                </a:solidFill>
                <a:latin typeface="Arial"/>
              </a:rPr>
              <a:t>Ready </a:t>
            </a:r>
            <a:r>
              <a:rPr lang="en-US" sz="1050" smtClean="0">
                <a:solidFill>
                  <a:srgbClr val="FFFFFF"/>
                </a:solidFill>
                <a:latin typeface="Arial"/>
              </a:rPr>
              <a:t>Solutions</a:t>
            </a:r>
            <a:endParaRPr lang="en-US" sz="1050" dirty="0" smtClean="0">
              <a:solidFill>
                <a:srgbClr val="FFFFFF"/>
              </a:solidFill>
              <a:latin typeface="Arial"/>
            </a:endParaRPr>
          </a:p>
        </p:txBody>
      </p:sp>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116" y="721533"/>
            <a:ext cx="2802444" cy="648232"/>
          </a:xfrm>
          <a:prstGeom prst="rect">
            <a:avLst/>
          </a:prstGeom>
        </p:spPr>
      </p:pic>
      <p:sp>
        <p:nvSpPr>
          <p:cNvPr id="71" name="Rectangle 70"/>
          <p:cNvSpPr/>
          <p:nvPr/>
        </p:nvSpPr>
        <p:spPr>
          <a:xfrm>
            <a:off x="3097996" y="584022"/>
            <a:ext cx="1792576" cy="966627"/>
          </a:xfrm>
          <a:prstGeom prst="rect">
            <a:avLst/>
          </a:prstGeom>
          <a:solidFill>
            <a:schemeClr val="tx2">
              <a:alpha val="39000"/>
            </a:schemeClr>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Verdana"/>
            </a:endParaRPr>
          </a:p>
        </p:txBody>
      </p:sp>
      <p:pic>
        <p:nvPicPr>
          <p:cNvPr id="81" name="Picture 80" descr="ansible_circleA_blac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6467" y="700200"/>
            <a:ext cx="322278" cy="322278"/>
          </a:xfrm>
          <a:prstGeom prst="rect">
            <a:avLst/>
          </a:prstGeom>
        </p:spPr>
      </p:pic>
      <p:pic>
        <p:nvPicPr>
          <p:cNvPr id="82" name="Picture 81" descr="Chef_Mark_Re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75261" y="1103159"/>
            <a:ext cx="309610" cy="305602"/>
          </a:xfrm>
          <a:prstGeom prst="rect">
            <a:avLst/>
          </a:prstGeom>
        </p:spPr>
      </p:pic>
      <p:pic>
        <p:nvPicPr>
          <p:cNvPr id="84" name="Picture 83"/>
          <p:cNvPicPr>
            <a:picLocks noChangeAspect="1"/>
          </p:cNvPicPr>
          <p:nvPr/>
        </p:nvPicPr>
        <p:blipFill>
          <a:blip r:embed="rId16"/>
          <a:stretch>
            <a:fillRect/>
          </a:stretch>
        </p:blipFill>
        <p:spPr>
          <a:xfrm>
            <a:off x="3632550" y="690164"/>
            <a:ext cx="365412" cy="322663"/>
          </a:xfrm>
          <a:prstGeom prst="rect">
            <a:avLst/>
          </a:prstGeom>
        </p:spPr>
      </p:pic>
      <p:sp>
        <p:nvSpPr>
          <p:cNvPr id="85" name="Rectangle 84"/>
          <p:cNvSpPr/>
          <p:nvPr/>
        </p:nvSpPr>
        <p:spPr>
          <a:xfrm>
            <a:off x="3112275" y="597581"/>
            <a:ext cx="304843" cy="938274"/>
          </a:xfrm>
          <a:prstGeom prst="rect">
            <a:avLst/>
          </a:prstGeom>
          <a:solidFill>
            <a:srgbClr val="9E7B3C"/>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100" dirty="0" smtClean="0">
                <a:solidFill>
                  <a:srgbClr val="FFFFFF"/>
                </a:solidFill>
                <a:latin typeface="Verdana"/>
              </a:rPr>
              <a:t>Scripting</a:t>
            </a:r>
            <a:endParaRPr lang="en-US" sz="1100" dirty="0">
              <a:solidFill>
                <a:srgbClr val="FFFFFF"/>
              </a:solidFill>
              <a:latin typeface="Verdana"/>
            </a:endParaRPr>
          </a:p>
        </p:txBody>
      </p:sp>
      <p:pic>
        <p:nvPicPr>
          <p:cNvPr id="86" name="Picture 85" descr="AppsLogo_rgb_Excel_Grn348.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621" y="1142814"/>
            <a:ext cx="533586" cy="292109"/>
          </a:xfrm>
          <a:prstGeom prst="rect">
            <a:avLst/>
          </a:prstGeom>
        </p:spPr>
      </p:pic>
      <p:sp>
        <p:nvSpPr>
          <p:cNvPr id="83" name="Rectangle 82"/>
          <p:cNvSpPr/>
          <p:nvPr/>
        </p:nvSpPr>
        <p:spPr>
          <a:xfrm>
            <a:off x="3156289" y="1674073"/>
            <a:ext cx="2444229" cy="1635392"/>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89" name="Rectangle 88"/>
          <p:cNvSpPr/>
          <p:nvPr/>
        </p:nvSpPr>
        <p:spPr>
          <a:xfrm>
            <a:off x="533820" y="1667505"/>
            <a:ext cx="2562122" cy="1644542"/>
          </a:xfrm>
          <a:prstGeom prst="rect">
            <a:avLst/>
          </a:prstGeom>
          <a:no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99" name="Rectangle 98"/>
          <p:cNvSpPr/>
          <p:nvPr/>
        </p:nvSpPr>
        <p:spPr>
          <a:xfrm>
            <a:off x="543419" y="1671757"/>
            <a:ext cx="392188" cy="1640289"/>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solidFill>
                  <a:srgbClr val="FFFFFF"/>
                </a:solidFill>
                <a:latin typeface="Verdana"/>
              </a:rPr>
              <a:t>VM </a:t>
            </a:r>
            <a:r>
              <a:rPr lang="en-US" sz="1200" dirty="0" smtClean="0">
                <a:solidFill>
                  <a:srgbClr val="FFFFFF"/>
                </a:solidFill>
                <a:latin typeface="Verdana"/>
              </a:rPr>
              <a:t>CMPs</a:t>
            </a:r>
            <a:endParaRPr lang="en-US" sz="1200" dirty="0">
              <a:solidFill>
                <a:srgbClr val="FFFFFF"/>
              </a:solidFill>
              <a:latin typeface="Verdana"/>
            </a:endParaRPr>
          </a:p>
        </p:txBody>
      </p:sp>
      <p:sp>
        <p:nvSpPr>
          <p:cNvPr id="101" name="Rectangle 100"/>
          <p:cNvSpPr/>
          <p:nvPr/>
        </p:nvSpPr>
        <p:spPr>
          <a:xfrm>
            <a:off x="5739286" y="1667021"/>
            <a:ext cx="2866444" cy="1642443"/>
          </a:xfrm>
          <a:prstGeom prst="rect">
            <a:avLst/>
          </a:prstGeom>
          <a:solidFill>
            <a:srgbClr val="FFFFFF"/>
          </a:soli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Verdana"/>
            </a:endParaRPr>
          </a:p>
        </p:txBody>
      </p:sp>
      <p:sp>
        <p:nvSpPr>
          <p:cNvPr id="111" name="Rectangle 110"/>
          <p:cNvSpPr/>
          <p:nvPr/>
        </p:nvSpPr>
        <p:spPr>
          <a:xfrm>
            <a:off x="3162652" y="1680789"/>
            <a:ext cx="440241" cy="1618703"/>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solidFill>
                  <a:srgbClr val="FFFFFF"/>
                </a:solidFill>
                <a:latin typeface="Verdana"/>
              </a:rPr>
              <a:t>DIY Container</a:t>
            </a:r>
          </a:p>
          <a:p>
            <a:pPr algn="ctr"/>
            <a:r>
              <a:rPr lang="en-US" sz="1200" dirty="0" smtClean="0">
                <a:solidFill>
                  <a:srgbClr val="FFFFFF"/>
                </a:solidFill>
                <a:latin typeface="Verdana"/>
              </a:rPr>
              <a:t> M&amp;O</a:t>
            </a:r>
            <a:endParaRPr lang="en-US" sz="1200" dirty="0">
              <a:solidFill>
                <a:srgbClr val="FFFFFF"/>
              </a:solidFill>
              <a:latin typeface="Verdana"/>
            </a:endParaRPr>
          </a:p>
        </p:txBody>
      </p:sp>
      <p:cxnSp>
        <p:nvCxnSpPr>
          <p:cNvPr id="113" name="Straight Connector 112"/>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rot="16200000">
            <a:off x="-563951" y="2379276"/>
            <a:ext cx="1752808" cy="253916"/>
          </a:xfrm>
          <a:prstGeom prst="rect">
            <a:avLst/>
          </a:prstGeom>
          <a:noFill/>
        </p:spPr>
        <p:txBody>
          <a:bodyPr wrap="square" rtlCol="0">
            <a:spAutoFit/>
          </a:bodyPr>
          <a:lstStyle/>
          <a:p>
            <a:pPr algn="ctr"/>
            <a:r>
              <a:rPr lang="en-US" sz="1050" dirty="0">
                <a:solidFill>
                  <a:srgbClr val="000000"/>
                </a:solidFill>
              </a:rPr>
              <a:t>Platforms</a:t>
            </a:r>
          </a:p>
        </p:txBody>
      </p:sp>
      <p:grpSp>
        <p:nvGrpSpPr>
          <p:cNvPr id="116" name="Group 115"/>
          <p:cNvGrpSpPr/>
          <p:nvPr/>
        </p:nvGrpSpPr>
        <p:grpSpPr>
          <a:xfrm>
            <a:off x="995954" y="2443395"/>
            <a:ext cx="757753" cy="417934"/>
            <a:chOff x="5313578" y="1871707"/>
            <a:chExt cx="1317458" cy="726636"/>
          </a:xfrm>
        </p:grpSpPr>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1578" y="1871707"/>
              <a:ext cx="1279458" cy="598146"/>
            </a:xfrm>
            <a:prstGeom prst="rect">
              <a:avLst/>
            </a:prstGeom>
          </p:spPr>
        </p:pic>
        <p:sp>
          <p:nvSpPr>
            <p:cNvPr id="118" name="TextBox 117"/>
            <p:cNvSpPr txBox="1"/>
            <p:nvPr/>
          </p:nvSpPr>
          <p:spPr>
            <a:xfrm>
              <a:off x="5313578" y="2250520"/>
              <a:ext cx="1313255" cy="347823"/>
            </a:xfrm>
            <a:prstGeom prst="rect">
              <a:avLst/>
            </a:prstGeom>
            <a:noFill/>
          </p:spPr>
          <p:txBody>
            <a:bodyPr wrap="none" rtlCol="0">
              <a:spAutoFit/>
            </a:bodyPr>
            <a:lstStyle/>
            <a:p>
              <a:pPr algn="ctr"/>
              <a:r>
                <a:rPr lang="en-US" sz="700" dirty="0" err="1">
                  <a:solidFill>
                    <a:srgbClr val="000000"/>
                  </a:solidFill>
                </a:rPr>
                <a:t>vRealize</a:t>
              </a:r>
              <a:r>
                <a:rPr lang="en-US" sz="700" dirty="0">
                  <a:solidFill>
                    <a:srgbClr val="000000"/>
                  </a:solidFill>
                </a:rPr>
                <a:t> </a:t>
              </a:r>
              <a:r>
                <a:rPr lang="en-US" sz="700" dirty="0" smtClean="0">
                  <a:solidFill>
                    <a:srgbClr val="000000"/>
                  </a:solidFill>
                </a:rPr>
                <a:t>Suite</a:t>
              </a:r>
            </a:p>
          </p:txBody>
        </p:sp>
      </p:grpSp>
      <p:pic>
        <p:nvPicPr>
          <p:cNvPr id="119" name="Picture 118" descr="ms-azure.png"/>
          <p:cNvPicPr>
            <a:picLocks noChangeAspect="1"/>
          </p:cNvPicPr>
          <p:nvPr/>
        </p:nvPicPr>
        <p:blipFill rotWithShape="1">
          <a:blip r:embed="rId18" cstate="print">
            <a:extLst>
              <a:ext uri="{28A0092B-C50C-407E-A947-70E740481C1C}">
                <a14:useLocalDpi xmlns:a14="http://schemas.microsoft.com/office/drawing/2010/main" val="0"/>
              </a:ext>
            </a:extLst>
          </a:blip>
          <a:srcRect b="38506"/>
          <a:stretch/>
        </p:blipFill>
        <p:spPr>
          <a:xfrm>
            <a:off x="6262062" y="2021254"/>
            <a:ext cx="635576" cy="195420"/>
          </a:xfrm>
          <a:prstGeom prst="rect">
            <a:avLst/>
          </a:prstGeom>
        </p:spPr>
      </p:pic>
      <p:pic>
        <p:nvPicPr>
          <p:cNvPr id="120" name="Picture 1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71963" y="2363083"/>
            <a:ext cx="900841" cy="187557"/>
          </a:xfrm>
          <a:prstGeom prst="rect">
            <a:avLst/>
          </a:prstGeom>
        </p:spPr>
      </p:pic>
      <p:pic>
        <p:nvPicPr>
          <p:cNvPr id="122" name="Picture 1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48487" y="2774959"/>
            <a:ext cx="1119136" cy="488691"/>
          </a:xfrm>
          <a:prstGeom prst="rect">
            <a:avLst/>
          </a:prstGeom>
        </p:spPr>
      </p:pic>
      <p:pic>
        <p:nvPicPr>
          <p:cNvPr id="124" name="Picture 1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86318" y="2475658"/>
            <a:ext cx="1004500" cy="368317"/>
          </a:xfrm>
          <a:prstGeom prst="rect">
            <a:avLst/>
          </a:prstGeom>
          <a:solidFill>
            <a:schemeClr val="tx2"/>
          </a:solidFill>
          <a:ln w="12700">
            <a:noFill/>
          </a:ln>
        </p:spPr>
      </p:pic>
      <p:pic>
        <p:nvPicPr>
          <p:cNvPr id="126" name="Picture 1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035176" y="2215081"/>
            <a:ext cx="425247" cy="581738"/>
          </a:xfrm>
          <a:prstGeom prst="rect">
            <a:avLst/>
          </a:prstGeom>
        </p:spPr>
      </p:pic>
      <p:pic>
        <p:nvPicPr>
          <p:cNvPr id="127" name="Picture 1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18790" y="1757112"/>
            <a:ext cx="1126649" cy="704155"/>
          </a:xfrm>
          <a:prstGeom prst="rect">
            <a:avLst/>
          </a:prstGeom>
        </p:spPr>
      </p:pic>
      <p:pic>
        <p:nvPicPr>
          <p:cNvPr id="128" name="Picture 12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915483" y="2776378"/>
            <a:ext cx="876483" cy="249554"/>
          </a:xfrm>
          <a:prstGeom prst="rect">
            <a:avLst/>
          </a:prstGeom>
        </p:spPr>
      </p:pic>
      <p:sp>
        <p:nvSpPr>
          <p:cNvPr id="129" name="Rectangle 128"/>
          <p:cNvSpPr/>
          <p:nvPr/>
        </p:nvSpPr>
        <p:spPr>
          <a:xfrm>
            <a:off x="5745461" y="1666872"/>
            <a:ext cx="412903" cy="1637708"/>
          </a:xfrm>
          <a:prstGeom prst="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rgbClr val="FFFFFF"/>
                </a:solidFill>
                <a:latin typeface="Verdana"/>
              </a:rPr>
              <a:t>Commercial</a:t>
            </a:r>
          </a:p>
          <a:p>
            <a:pPr algn="ctr"/>
            <a:r>
              <a:rPr lang="en-US" sz="1050" dirty="0" smtClean="0">
                <a:solidFill>
                  <a:srgbClr val="FFFFFF"/>
                </a:solidFill>
                <a:latin typeface="Verdana"/>
              </a:rPr>
              <a:t>PaaS and </a:t>
            </a:r>
            <a:r>
              <a:rPr lang="en-US" sz="1050" dirty="0" err="1" smtClean="0">
                <a:solidFill>
                  <a:srgbClr val="FFFFFF"/>
                </a:solidFill>
                <a:latin typeface="Verdana"/>
              </a:rPr>
              <a:t>CaaS</a:t>
            </a:r>
            <a:r>
              <a:rPr lang="en-US" sz="1050" dirty="0" smtClean="0">
                <a:solidFill>
                  <a:srgbClr val="FFFFFF"/>
                </a:solidFill>
                <a:latin typeface="Verdana"/>
              </a:rPr>
              <a:t> Suites</a:t>
            </a:r>
            <a:endParaRPr lang="en-US" sz="1050" dirty="0">
              <a:solidFill>
                <a:srgbClr val="FFFFFF"/>
              </a:solidFill>
              <a:latin typeface="Verdana"/>
            </a:endParaRPr>
          </a:p>
        </p:txBody>
      </p:sp>
      <p:pic>
        <p:nvPicPr>
          <p:cNvPr id="131" name="Picture 130" descr="ms-azure.png"/>
          <p:cNvPicPr>
            <a:picLocks noChangeAspect="1"/>
          </p:cNvPicPr>
          <p:nvPr/>
        </p:nvPicPr>
        <p:blipFill rotWithShape="1">
          <a:blip r:embed="rId25" cstate="print">
            <a:extLst>
              <a:ext uri="{28A0092B-C50C-407E-A947-70E740481C1C}">
                <a14:useLocalDpi xmlns:a14="http://schemas.microsoft.com/office/drawing/2010/main" val="0"/>
              </a:ext>
            </a:extLst>
          </a:blip>
          <a:srcRect b="38506"/>
          <a:stretch/>
        </p:blipFill>
        <p:spPr>
          <a:xfrm>
            <a:off x="1929804" y="1850394"/>
            <a:ext cx="869873" cy="267459"/>
          </a:xfrm>
          <a:prstGeom prst="rect">
            <a:avLst/>
          </a:prstGeom>
        </p:spPr>
      </p:pic>
      <p:pic>
        <p:nvPicPr>
          <p:cNvPr id="132" name="Picture 13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5146" y="1941634"/>
            <a:ext cx="1071271" cy="516506"/>
          </a:xfrm>
          <a:prstGeom prst="rect">
            <a:avLst/>
          </a:prstGeom>
        </p:spPr>
      </p:pic>
      <p:pic>
        <p:nvPicPr>
          <p:cNvPr id="4" name="Picture 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1292" y="2021254"/>
            <a:ext cx="1164692" cy="770199"/>
          </a:xfrm>
          <a:prstGeom prst="rect">
            <a:avLst/>
          </a:prstGeom>
        </p:spPr>
      </p:pic>
      <p:pic>
        <p:nvPicPr>
          <p:cNvPr id="5" name="Picture 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71864" y="2973433"/>
            <a:ext cx="1051143" cy="270465"/>
          </a:xfrm>
          <a:prstGeom prst="rect">
            <a:avLst/>
          </a:prstGeom>
        </p:spPr>
      </p:pic>
      <p:pic>
        <p:nvPicPr>
          <p:cNvPr id="6" name="Picture 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4475" y="2354990"/>
            <a:ext cx="854734" cy="310553"/>
          </a:xfrm>
          <a:prstGeom prst="rect">
            <a:avLst/>
          </a:prstGeom>
        </p:spPr>
      </p:pic>
      <p:pic>
        <p:nvPicPr>
          <p:cNvPr id="7" name="Picture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6929" y="1777216"/>
            <a:ext cx="540544" cy="447300"/>
          </a:xfrm>
          <a:prstGeom prst="rect">
            <a:avLst/>
          </a:prstGeom>
        </p:spPr>
      </p:pic>
      <p:sp>
        <p:nvSpPr>
          <p:cNvPr id="87" name="TextBox 86"/>
          <p:cNvSpPr txBox="1"/>
          <p:nvPr/>
        </p:nvSpPr>
        <p:spPr>
          <a:xfrm>
            <a:off x="2160944" y="4395140"/>
            <a:ext cx="428322" cy="261610"/>
          </a:xfrm>
          <a:prstGeom prst="rect">
            <a:avLst/>
          </a:prstGeom>
          <a:solidFill>
            <a:srgbClr val="5482AB"/>
          </a:solidFill>
        </p:spPr>
        <p:txBody>
          <a:bodyPr wrap="none" rtlCol="0">
            <a:spAutoFit/>
          </a:bodyPr>
          <a:lstStyle/>
          <a:p>
            <a:pPr>
              <a:spcBef>
                <a:spcPts val="0"/>
              </a:spcBef>
              <a:spcAft>
                <a:spcPts val="0"/>
              </a:spcAft>
              <a:buClr>
                <a:srgbClr val="007DB8"/>
              </a:buClr>
            </a:pPr>
            <a:r>
              <a:rPr lang="en-US" sz="1050" dirty="0" smtClean="0">
                <a:solidFill>
                  <a:srgbClr val="FFFFFF"/>
                </a:solidFill>
                <a:latin typeface="Arial"/>
              </a:rPr>
              <a:t>HCI</a:t>
            </a:r>
          </a:p>
        </p:txBody>
      </p:sp>
      <p:pic>
        <p:nvPicPr>
          <p:cNvPr id="11" name="Picture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995830" y="3872578"/>
            <a:ext cx="796136" cy="524454"/>
          </a:xfrm>
          <a:prstGeom prst="rect">
            <a:avLst/>
          </a:prstGeom>
        </p:spPr>
      </p:pic>
      <p:pic>
        <p:nvPicPr>
          <p:cNvPr id="12" name="Picture 1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flipV="1">
            <a:off x="1030051" y="4012650"/>
            <a:ext cx="790346" cy="143447"/>
          </a:xfrm>
          <a:prstGeom prst="rect">
            <a:avLst/>
          </a:prstGeom>
        </p:spPr>
      </p:pic>
      <p:pic>
        <p:nvPicPr>
          <p:cNvPr id="13" name="Picture 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875239" y="3512851"/>
            <a:ext cx="1473898" cy="1027799"/>
          </a:xfrm>
          <a:prstGeom prst="rect">
            <a:avLst/>
          </a:prstGeom>
        </p:spPr>
      </p:pic>
    </p:spTree>
    <p:extLst>
      <p:ext uri="{BB962C8B-B14F-4D97-AF65-F5344CB8AC3E}">
        <p14:creationId xmlns:p14="http://schemas.microsoft.com/office/powerpoint/2010/main" val="178707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Messy Middle</a:t>
            </a:r>
            <a:endParaRPr lang="en-US" dirty="0"/>
          </a:p>
        </p:txBody>
      </p:sp>
    </p:spTree>
    <p:extLst>
      <p:ext uri="{BB962C8B-B14F-4D97-AF65-F5344CB8AC3E}">
        <p14:creationId xmlns:p14="http://schemas.microsoft.com/office/powerpoint/2010/main" val="3016049345"/>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76033" y="611519"/>
            <a:ext cx="2322481" cy="338554"/>
          </a:xfrm>
          <a:prstGeom prst="rect">
            <a:avLst/>
          </a:prstGeom>
          <a:noFill/>
        </p:spPr>
        <p:txBody>
          <a:bodyPr wrap="square" rtlCol="0">
            <a:spAutoFit/>
          </a:bodyPr>
          <a:lstStyle/>
          <a:p>
            <a:pPr algn="ctr"/>
            <a:r>
              <a:rPr lang="en-US" sz="1600" dirty="0" smtClean="0">
                <a:solidFill>
                  <a:srgbClr val="000000"/>
                </a:solidFill>
              </a:rPr>
              <a:t>Prior to 2000</a:t>
            </a:r>
          </a:p>
        </p:txBody>
      </p:sp>
      <p:sp>
        <p:nvSpPr>
          <p:cNvPr id="26" name="TextBox 25"/>
          <p:cNvSpPr txBox="1"/>
          <p:nvPr/>
        </p:nvSpPr>
        <p:spPr>
          <a:xfrm>
            <a:off x="2901213" y="1313443"/>
            <a:ext cx="2845184" cy="338554"/>
          </a:xfrm>
          <a:prstGeom prst="rect">
            <a:avLst/>
          </a:prstGeom>
          <a:noFill/>
        </p:spPr>
        <p:txBody>
          <a:bodyPr wrap="square" rtlCol="0">
            <a:spAutoFit/>
          </a:bodyPr>
          <a:lstStyle/>
          <a:p>
            <a:pPr algn="ctr"/>
            <a:r>
              <a:rPr lang="en-US" sz="1600" dirty="0" smtClean="0">
                <a:solidFill>
                  <a:srgbClr val="000000"/>
                </a:solidFill>
              </a:rPr>
              <a:t>2000-2013</a:t>
            </a:r>
          </a:p>
        </p:txBody>
      </p:sp>
      <p:sp>
        <p:nvSpPr>
          <p:cNvPr id="40" name="Bent-Up Arrow 39"/>
          <p:cNvSpPr/>
          <p:nvPr/>
        </p:nvSpPr>
        <p:spPr>
          <a:xfrm rot="5400000">
            <a:off x="1996423" y="1132983"/>
            <a:ext cx="588793" cy="1022594"/>
          </a:xfrm>
          <a:prstGeom prst="bentUpArrow">
            <a:avLst>
              <a:gd name="adj1" fmla="val 11531"/>
              <a:gd name="adj2" fmla="val 17653"/>
              <a:gd name="adj3" fmla="val 25000"/>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halkboard" charset="0"/>
              <a:ea typeface="Chalkboard" charset="0"/>
              <a:cs typeface="Chalkboard" charset="0"/>
            </a:endParaRPr>
          </a:p>
        </p:txBody>
      </p:sp>
      <p:sp>
        <p:nvSpPr>
          <p:cNvPr id="41" name="Bent-Up Arrow 40"/>
          <p:cNvSpPr/>
          <p:nvPr/>
        </p:nvSpPr>
        <p:spPr>
          <a:xfrm rot="5400000">
            <a:off x="4468859" y="2148179"/>
            <a:ext cx="588793" cy="1022594"/>
          </a:xfrm>
          <a:prstGeom prst="bentUpArrow">
            <a:avLst>
              <a:gd name="adj1" fmla="val 11531"/>
              <a:gd name="adj2" fmla="val 17653"/>
              <a:gd name="adj3" fmla="val 25000"/>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halkboard" charset="0"/>
              <a:ea typeface="Chalkboard" charset="0"/>
              <a:cs typeface="Chalkboard" charset="0"/>
            </a:endParaRPr>
          </a:p>
        </p:txBody>
      </p:sp>
      <p:sp>
        <p:nvSpPr>
          <p:cNvPr id="10" name="TextBox 9"/>
          <p:cNvSpPr txBox="1"/>
          <p:nvPr/>
        </p:nvSpPr>
        <p:spPr>
          <a:xfrm>
            <a:off x="5274553" y="2348001"/>
            <a:ext cx="2845184" cy="338554"/>
          </a:xfrm>
          <a:prstGeom prst="rect">
            <a:avLst/>
          </a:prstGeom>
          <a:noFill/>
        </p:spPr>
        <p:txBody>
          <a:bodyPr wrap="square" rtlCol="0">
            <a:spAutoFit/>
          </a:bodyPr>
          <a:lstStyle/>
          <a:p>
            <a:pPr algn="ctr"/>
            <a:r>
              <a:rPr lang="en-US" sz="1600" dirty="0" smtClean="0">
                <a:solidFill>
                  <a:srgbClr val="000000"/>
                </a:solidFill>
              </a:rPr>
              <a:t>2013-</a:t>
            </a:r>
          </a:p>
        </p:txBody>
      </p:sp>
      <p:sp>
        <p:nvSpPr>
          <p:cNvPr id="12" name="Rounded Rectangle 11"/>
          <p:cNvSpPr/>
          <p:nvPr/>
        </p:nvSpPr>
        <p:spPr>
          <a:xfrm>
            <a:off x="5331450" y="3067583"/>
            <a:ext cx="2834910" cy="274003"/>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Virtual Machine (VMs)</a:t>
            </a:r>
            <a:endParaRPr lang="en-US" sz="1400" dirty="0">
              <a:solidFill>
                <a:srgbClr val="FFFFFF"/>
              </a:solidFill>
            </a:endParaRPr>
          </a:p>
        </p:txBody>
      </p:sp>
      <p:sp>
        <p:nvSpPr>
          <p:cNvPr id="13" name="Rounded Rectangle 12"/>
          <p:cNvSpPr/>
          <p:nvPr/>
        </p:nvSpPr>
        <p:spPr>
          <a:xfrm>
            <a:off x="5327687" y="3411252"/>
            <a:ext cx="2821218" cy="285945"/>
          </a:xfrm>
          <a:prstGeom prst="round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Containers</a:t>
            </a:r>
            <a:endParaRPr lang="en-US" sz="1400" dirty="0">
              <a:solidFill>
                <a:srgbClr val="FFFFFF"/>
              </a:solidFill>
            </a:endParaRPr>
          </a:p>
        </p:txBody>
      </p:sp>
      <p:sp>
        <p:nvSpPr>
          <p:cNvPr id="14" name="Rounded Rectangle 13"/>
          <p:cNvSpPr/>
          <p:nvPr/>
        </p:nvSpPr>
        <p:spPr>
          <a:xfrm>
            <a:off x="5325705" y="3748133"/>
            <a:ext cx="2834957" cy="269608"/>
          </a:xfrm>
          <a:prstGeom prst="round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smtClean="0">
                <a:solidFill>
                  <a:srgbClr val="FFFFFF"/>
                </a:solidFill>
              </a:rPr>
              <a:t>What’s Next?</a:t>
            </a:r>
            <a:endParaRPr lang="en-US" sz="1400" i="1" dirty="0">
              <a:solidFill>
                <a:srgbClr val="FFFFFF"/>
              </a:solidFill>
            </a:endParaRPr>
          </a:p>
        </p:txBody>
      </p:sp>
      <p:sp>
        <p:nvSpPr>
          <p:cNvPr id="16" name="Rounded Rectangle 15"/>
          <p:cNvSpPr/>
          <p:nvPr/>
        </p:nvSpPr>
        <p:spPr>
          <a:xfrm>
            <a:off x="512675" y="977979"/>
            <a:ext cx="2834910" cy="269630"/>
          </a:xfrm>
          <a:prstGeom prst="round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Physical Servers</a:t>
            </a:r>
            <a:endParaRPr lang="en-US" sz="1400" dirty="0">
              <a:solidFill>
                <a:srgbClr val="FFFFFF"/>
              </a:solidFill>
            </a:endParaRPr>
          </a:p>
        </p:txBody>
      </p:sp>
      <p:sp>
        <p:nvSpPr>
          <p:cNvPr id="18" name="Rounded Rectangle 17"/>
          <p:cNvSpPr/>
          <p:nvPr/>
        </p:nvSpPr>
        <p:spPr>
          <a:xfrm>
            <a:off x="2911487" y="2054658"/>
            <a:ext cx="2834910" cy="269630"/>
          </a:xfrm>
          <a:prstGeom prst="roundRect">
            <a:avLst/>
          </a:prstGeom>
          <a:solidFill>
            <a:schemeClr val="accent2">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Virtual Machine (VMs)</a:t>
            </a:r>
            <a:endParaRPr lang="en-US" sz="1400" dirty="0">
              <a:solidFill>
                <a:srgbClr val="FFFFFF"/>
              </a:solidFill>
            </a:endParaRPr>
          </a:p>
        </p:txBody>
      </p:sp>
      <p:sp>
        <p:nvSpPr>
          <p:cNvPr id="4" name="Rectangle 3"/>
          <p:cNvSpPr/>
          <p:nvPr/>
        </p:nvSpPr>
        <p:spPr>
          <a:xfrm>
            <a:off x="512675" y="4152844"/>
            <a:ext cx="8172422" cy="54288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FF"/>
                </a:solidFill>
              </a:rPr>
              <a:t>We have more ways of providing infrastructure</a:t>
            </a:r>
          </a:p>
        </p:txBody>
      </p:sp>
      <p:sp>
        <p:nvSpPr>
          <p:cNvPr id="3" name="Title 2"/>
          <p:cNvSpPr>
            <a:spLocks noGrp="1"/>
          </p:cNvSpPr>
          <p:nvPr>
            <p:ph type="title"/>
          </p:nvPr>
        </p:nvSpPr>
        <p:spPr>
          <a:xfrm>
            <a:off x="274319" y="152829"/>
            <a:ext cx="7955280" cy="495380"/>
          </a:xfrm>
        </p:spPr>
        <p:txBody>
          <a:bodyPr/>
          <a:lstStyle/>
          <a:p>
            <a:r>
              <a:rPr lang="en-US" dirty="0" smtClean="0"/>
              <a:t>Journey of Instances</a:t>
            </a:r>
            <a:endParaRPr lang="en-US" dirty="0"/>
          </a:p>
        </p:txBody>
      </p:sp>
      <p:sp>
        <p:nvSpPr>
          <p:cNvPr id="17" name="Rounded Rectangle 16"/>
          <p:cNvSpPr/>
          <p:nvPr/>
        </p:nvSpPr>
        <p:spPr>
          <a:xfrm>
            <a:off x="2911487" y="1704166"/>
            <a:ext cx="2834910" cy="269630"/>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Physical Servers</a:t>
            </a:r>
            <a:endParaRPr lang="en-US" sz="1400" dirty="0">
              <a:solidFill>
                <a:srgbClr val="FFFFFF"/>
              </a:solidFill>
            </a:endParaRPr>
          </a:p>
        </p:txBody>
      </p:sp>
      <p:sp>
        <p:nvSpPr>
          <p:cNvPr id="19" name="Rounded Rectangle 18"/>
          <p:cNvSpPr/>
          <p:nvPr/>
        </p:nvSpPr>
        <p:spPr>
          <a:xfrm>
            <a:off x="5325752" y="2727663"/>
            <a:ext cx="2834910" cy="269630"/>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Physical Servers</a:t>
            </a:r>
            <a:endParaRPr lang="en-US" sz="1400" dirty="0">
              <a:solidFill>
                <a:srgbClr val="FFFFFF"/>
              </a:solidFill>
            </a:endParaRPr>
          </a:p>
        </p:txBody>
      </p:sp>
    </p:spTree>
    <p:extLst>
      <p:ext uri="{BB962C8B-B14F-4D97-AF65-F5344CB8AC3E}">
        <p14:creationId xmlns:p14="http://schemas.microsoft.com/office/powerpoint/2010/main" val="147002622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2" presetClass="entr" presetSubtype="8"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p:tgtEl>
                                          <p:spTgt spid="40"/>
                                        </p:tgtEl>
                                        <p:attrNameLst>
                                          <p:attrName>ppt_x</p:attrName>
                                        </p:attrNameLst>
                                      </p:cBhvr>
                                      <p:tavLst>
                                        <p:tav tm="0">
                                          <p:val>
                                            <p:strVal val="#ppt_x-#ppt_w*1.125000"/>
                                          </p:val>
                                        </p:tav>
                                        <p:tav tm="100000">
                                          <p:val>
                                            <p:strVal val="#ppt_x"/>
                                          </p:val>
                                        </p:tav>
                                      </p:tavLst>
                                    </p:anim>
                                    <p:animEffect transition="in" filter="wipe(righ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2" presetClass="entr" presetSubtype="8"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p:tgtEl>
                                          <p:spTgt spid="41"/>
                                        </p:tgtEl>
                                        <p:attrNameLst>
                                          <p:attrName>ppt_x</p:attrName>
                                        </p:attrNameLst>
                                      </p:cBhvr>
                                      <p:tavLst>
                                        <p:tav tm="0">
                                          <p:val>
                                            <p:strVal val="#ppt_x-#ppt_w*1.125000"/>
                                          </p:val>
                                        </p:tav>
                                        <p:tav tm="100000">
                                          <p:val>
                                            <p:strVal val="#ppt_x"/>
                                          </p:val>
                                        </p:tav>
                                      </p:tavLst>
                                    </p:anim>
                                    <p:animEffect transition="in" filter="wipe(right)">
                                      <p:cBhvr>
                                        <p:cTn id="32" dur="500"/>
                                        <p:tgtEl>
                                          <p:spTgt spid="41"/>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up)">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ppt_y</p:attrName>
                                        </p:attrNameLst>
                                      </p:cBhvr>
                                      <p:tavLst>
                                        <p:tav tm="0">
                                          <p:val>
                                            <p:strVal val="#ppt_y+#ppt_h*1.125000"/>
                                          </p:val>
                                        </p:tav>
                                        <p:tav tm="100000">
                                          <p:val>
                                            <p:strVal val="#ppt_y"/>
                                          </p:val>
                                        </p:tav>
                                      </p:tavLst>
                                    </p:anim>
                                    <p:animEffect transition="in" filter="wipe(up)">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animBg="1"/>
      <p:bldP spid="41" grpId="0" animBg="1"/>
      <p:bldP spid="10" grpId="0"/>
      <p:bldP spid="12" grpId="0" animBg="1"/>
      <p:bldP spid="13" grpId="0" animBg="1"/>
      <p:bldP spid="14" grpId="0" animBg="1"/>
      <p:bldP spid="18" grpId="0" animBg="1"/>
      <p:bldP spid="4"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p:cNvCxnSpPr/>
          <p:nvPr/>
        </p:nvCxnSpPr>
        <p:spPr>
          <a:xfrm>
            <a:off x="371858" y="3431512"/>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35659" y="2178394"/>
            <a:ext cx="8096528" cy="523220"/>
          </a:xfrm>
          <a:prstGeom prst="rect">
            <a:avLst/>
          </a:prstGeom>
          <a:noFill/>
        </p:spPr>
        <p:txBody>
          <a:bodyPr wrap="square" rtlCol="0">
            <a:spAutoFit/>
          </a:bodyPr>
          <a:lstStyle/>
          <a:p>
            <a:pPr algn="ctr"/>
            <a:r>
              <a:rPr lang="en-US" sz="2800" dirty="0">
                <a:solidFill>
                  <a:srgbClr val="000000"/>
                </a:solidFill>
              </a:rPr>
              <a:t>Platforms</a:t>
            </a:r>
          </a:p>
        </p:txBody>
      </p:sp>
      <p:sp>
        <p:nvSpPr>
          <p:cNvPr id="80" name="TextBox 79"/>
          <p:cNvSpPr txBox="1"/>
          <p:nvPr/>
        </p:nvSpPr>
        <p:spPr>
          <a:xfrm>
            <a:off x="540378" y="829478"/>
            <a:ext cx="8065351" cy="523220"/>
          </a:xfrm>
          <a:prstGeom prst="rect">
            <a:avLst/>
          </a:prstGeom>
          <a:noFill/>
        </p:spPr>
        <p:txBody>
          <a:bodyPr wrap="square" rtlCol="0">
            <a:spAutoFit/>
          </a:bodyPr>
          <a:lstStyle/>
          <a:p>
            <a:pPr algn="ctr"/>
            <a:r>
              <a:rPr lang="en-US" sz="2800" dirty="0">
                <a:solidFill>
                  <a:srgbClr val="000000"/>
                </a:solidFill>
              </a:rPr>
              <a:t>Instantiation</a:t>
            </a:r>
          </a:p>
        </p:txBody>
      </p:sp>
      <p:cxnSp>
        <p:nvCxnSpPr>
          <p:cNvPr id="159" name="Straight Connector 158"/>
          <p:cNvCxnSpPr/>
          <p:nvPr/>
        </p:nvCxnSpPr>
        <p:spPr>
          <a:xfrm>
            <a:off x="372888" y="520061"/>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535659" y="3833037"/>
            <a:ext cx="8070070" cy="523220"/>
          </a:xfrm>
          <a:prstGeom prst="rect">
            <a:avLst/>
          </a:prstGeom>
          <a:noFill/>
        </p:spPr>
        <p:txBody>
          <a:bodyPr wrap="square" rtlCol="0">
            <a:spAutoFit/>
          </a:bodyPr>
          <a:lstStyle/>
          <a:p>
            <a:pPr algn="ctr"/>
            <a:r>
              <a:rPr lang="en-US" sz="2800" dirty="0" smtClean="0">
                <a:solidFill>
                  <a:srgbClr val="000000"/>
                </a:solidFill>
              </a:rPr>
              <a:t>Compute/Capacity</a:t>
            </a:r>
            <a:endParaRPr lang="en-US" sz="2800" dirty="0">
              <a:solidFill>
                <a:srgbClr val="000000"/>
              </a:solidFill>
            </a:endParaRPr>
          </a:p>
        </p:txBody>
      </p:sp>
      <p:sp>
        <p:nvSpPr>
          <p:cNvPr id="171" name="Rounded Rectangle 170"/>
          <p:cNvSpPr/>
          <p:nvPr/>
        </p:nvSpPr>
        <p:spPr>
          <a:xfrm>
            <a:off x="6056130" y="167477"/>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Code</a:t>
            </a:r>
            <a:endParaRPr lang="en-US" sz="1400" dirty="0">
              <a:solidFill>
                <a:srgbClr val="FFFFFF"/>
              </a:solidFill>
            </a:endParaRPr>
          </a:p>
        </p:txBody>
      </p:sp>
      <p:sp>
        <p:nvSpPr>
          <p:cNvPr id="166" name="Rounded Rectangle 165"/>
          <p:cNvSpPr/>
          <p:nvPr/>
        </p:nvSpPr>
        <p:spPr>
          <a:xfrm>
            <a:off x="519885"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VMs</a:t>
            </a:r>
            <a:endParaRPr lang="en-US" sz="1400" dirty="0">
              <a:solidFill>
                <a:srgbClr val="FFFFFF"/>
              </a:solidFill>
            </a:endParaRPr>
          </a:p>
        </p:txBody>
      </p:sp>
      <p:sp>
        <p:nvSpPr>
          <p:cNvPr id="173" name="Rounded Rectangle 172"/>
          <p:cNvSpPr/>
          <p:nvPr/>
        </p:nvSpPr>
        <p:spPr>
          <a:xfrm>
            <a:off x="3271602" y="161132"/>
            <a:ext cx="2576057" cy="329278"/>
          </a:xfrm>
          <a:prstGeom prst="roundRect">
            <a:avLst/>
          </a:prstGeom>
          <a:solidFill>
            <a:schemeClr val="accent6"/>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FF"/>
                </a:solidFill>
              </a:rPr>
              <a:t>Deploying Containers</a:t>
            </a:r>
            <a:endParaRPr lang="en-US" sz="1400" dirty="0">
              <a:solidFill>
                <a:srgbClr val="FFFFFF"/>
              </a:solidFill>
            </a:endParaRPr>
          </a:p>
        </p:txBody>
      </p:sp>
      <p:cxnSp>
        <p:nvCxnSpPr>
          <p:cNvPr id="83" name="Straight Connector 82"/>
          <p:cNvCxnSpPr/>
          <p:nvPr/>
        </p:nvCxnSpPr>
        <p:spPr>
          <a:xfrm>
            <a:off x="371858" y="1579674"/>
            <a:ext cx="8395841"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86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FRS18_template_v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S template v6.potx [Read-Only]" id="{3303AF33-11E8-482D-94B7-CF831D3342A0}" vid="{05370CD1-3282-4A50-9190-4D5344A1B470}"/>
    </a:ext>
  </a:extLst>
</a:theme>
</file>

<file path=ppt/theme/theme10.xml><?xml version="1.0" encoding="utf-8"?>
<a:theme xmlns:a="http://schemas.openxmlformats.org/drawingml/2006/main" name="2_FRS18_template_v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S template v6.potx [Read-Only]" id="{3303AF33-11E8-482D-94B7-CF831D3342A0}" vid="{05370CD1-3282-4A50-9190-4D5344A1B470}"/>
    </a:ext>
  </a:extLst>
</a:theme>
</file>

<file path=ppt/theme/theme11.xml><?xml version="1.0" encoding="utf-8"?>
<a:theme xmlns:a="http://schemas.openxmlformats.org/drawingml/2006/main" name="5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12.xml><?xml version="1.0" encoding="utf-8"?>
<a:theme xmlns:a="http://schemas.openxmlformats.org/drawingml/2006/main" name="6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13.xml><?xml version="1.0" encoding="utf-8"?>
<a:theme xmlns:a="http://schemas.openxmlformats.org/drawingml/2006/main" name="3_FRS18_template_v1">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S template v6.potx [Read-Only]" id="{3303AF33-11E8-482D-94B7-CF831D3342A0}" vid="{05370CD1-3282-4A50-9190-4D5344A1B470}"/>
    </a:ext>
  </a:extLst>
</a:theme>
</file>

<file path=ppt/theme/theme14.xml><?xml version="1.0" encoding="utf-8"?>
<a:theme xmlns:a="http://schemas.openxmlformats.org/drawingml/2006/main" name="4_FRS18_template_v1">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S template v6.potx [Read-Only]" id="{3303AF33-11E8-482D-94B7-CF831D3342A0}" vid="{05370CD1-3282-4A50-9190-4D5344A1B470}"/>
    </a:ext>
  </a:extLst>
</a:theme>
</file>

<file path=ppt/theme/theme15.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1">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4.xml><?xml version="1.0" encoding="utf-8"?>
<a:theme xmlns:a="http://schemas.openxmlformats.org/drawingml/2006/main" name="1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5.xml><?xml version="1.0" encoding="utf-8"?>
<a:theme xmlns:a="http://schemas.openxmlformats.org/drawingml/2006/main" name="2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6.xml><?xml version="1.0" encoding="utf-8"?>
<a:theme xmlns:a="http://schemas.openxmlformats.org/drawingml/2006/main" name="3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7.xml><?xml version="1.0" encoding="utf-8"?>
<a:theme xmlns:a="http://schemas.openxmlformats.org/drawingml/2006/main" name="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2016_DellEMC_ppt_template">
  <a:themeElements>
    <a:clrScheme name="Custom 6">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AD3A29C-A7BC-4AD2-A702-3999A85D6423}" vid="{A2E1D510-417C-400B-9311-DD51F010C5DE}"/>
    </a:ext>
  </a:extLst>
</a:theme>
</file>

<file path=ppt/theme/theme9.xml><?xml version="1.0" encoding="utf-8"?>
<a:theme xmlns:a="http://schemas.openxmlformats.org/drawingml/2006/main" name="Carnival_HybridCloud_Proposal_DRAFTv3">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873BDD3-AA35-4F19-A12A-C6462BECFBD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FRS18 template</Template>
  <TotalTime>13142</TotalTime>
  <Words>5672</Words>
  <Application>Microsoft Office PowerPoint</Application>
  <PresentationFormat>On-screen Show (16:9)</PresentationFormat>
  <Paragraphs>1003</Paragraphs>
  <Slides>68</Slides>
  <Notes>55</Notes>
  <HiddenSlides>1</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68</vt:i4>
      </vt:variant>
    </vt:vector>
  </HeadingPairs>
  <TitlesOfParts>
    <vt:vector size="98" baseType="lpstr">
      <vt:lpstr>Architects Daughter</vt:lpstr>
      <vt:lpstr>Arial</vt:lpstr>
      <vt:lpstr>Arial</vt:lpstr>
      <vt:lpstr>Arial Black</vt:lpstr>
      <vt:lpstr>Avenir Book</vt:lpstr>
      <vt:lpstr>Calibri</vt:lpstr>
      <vt:lpstr>Chalkboard</vt:lpstr>
      <vt:lpstr>Courier</vt:lpstr>
      <vt:lpstr>Courier New</vt:lpstr>
      <vt:lpstr>Lucida Grande</vt:lpstr>
      <vt:lpstr>Museo For Dell 300</vt:lpstr>
      <vt:lpstr>Museo Sans For Dell</vt:lpstr>
      <vt:lpstr>Noto Sans Symbols</vt:lpstr>
      <vt:lpstr>Source Sans Pro</vt:lpstr>
      <vt:lpstr>Verdana</vt:lpstr>
      <vt:lpstr>Wingdings</vt:lpstr>
      <vt:lpstr>1_FRS18_template_v1</vt:lpstr>
      <vt:lpstr>Content</vt:lpstr>
      <vt:lpstr>2016_DellEMC_ppt_template</vt:lpstr>
      <vt:lpstr>1_2016_DellEMC_ppt_template</vt:lpstr>
      <vt:lpstr>2_2016_DellEMC_ppt_template</vt:lpstr>
      <vt:lpstr>3_2016_DellEMC_ppt_template</vt:lpstr>
      <vt:lpstr>Pivotal_PPT_Template_16x9_internal_02_2014-4</vt:lpstr>
      <vt:lpstr>4_2016_DellEMC_ppt_template</vt:lpstr>
      <vt:lpstr>Carnival_HybridCloud_Proposal_DRAFTv3</vt:lpstr>
      <vt:lpstr>2_FRS18_template_v1</vt:lpstr>
      <vt:lpstr>5_2016_DellEMC_ppt_template</vt:lpstr>
      <vt:lpstr>6_2016_DellEMC_ppt_template</vt:lpstr>
      <vt:lpstr>3_FRS18_template_v1</vt:lpstr>
      <vt:lpstr>4_FRS18_template_v1</vt:lpstr>
      <vt:lpstr>PowerPoint Presentation</vt:lpstr>
      <vt:lpstr>Welcome to TRS!</vt:lpstr>
      <vt:lpstr>Intro</vt:lpstr>
      <vt:lpstr>PowerPoint Presentation</vt:lpstr>
      <vt:lpstr>PowerPoint Presentation</vt:lpstr>
      <vt:lpstr>Containers…Yeah!</vt:lpstr>
      <vt:lpstr>Messy Middle</vt:lpstr>
      <vt:lpstr>Journey of Instances</vt:lpstr>
      <vt:lpstr>PowerPoint Presentation</vt:lpstr>
      <vt:lpstr>PowerPoint Presentation</vt:lpstr>
      <vt:lpstr>PowerPoint Presentation</vt:lpstr>
      <vt:lpstr>PowerPoint Presentation</vt:lpstr>
      <vt:lpstr>PowerPoint Presentation</vt:lpstr>
      <vt:lpstr>PowerPoint Presentation</vt:lpstr>
      <vt:lpstr>Choice &amp; Flexibility </vt:lpstr>
      <vt:lpstr>PowerPoint Presentation</vt:lpstr>
      <vt:lpstr>PowerPoint Presentation</vt:lpstr>
      <vt:lpstr>Containers 101</vt:lpstr>
      <vt:lpstr>Containers vs VMs</vt:lpstr>
      <vt:lpstr>Another way to think about it…</vt:lpstr>
      <vt:lpstr>Linux containers are built on… </vt:lpstr>
      <vt:lpstr>Docker – Why all the Hype?</vt:lpstr>
      <vt:lpstr>Docker Files</vt:lpstr>
      <vt:lpstr>Consistency and Decoupling Throughout the Process</vt:lpstr>
      <vt:lpstr>Why the LOVE for Containers?</vt:lpstr>
      <vt:lpstr>Laptop Nirvana</vt:lpstr>
      <vt:lpstr>… Production Reality … Need a PLATFORM</vt:lpstr>
      <vt:lpstr>Container Platforms Deconstructed</vt:lpstr>
      <vt:lpstr>Container Platform Adoption</vt:lpstr>
      <vt:lpstr>Container Platform Adoption</vt:lpstr>
      <vt:lpstr>… Platforms vs Orchestrators</vt:lpstr>
      <vt:lpstr>PowerPoint Presentation</vt:lpstr>
      <vt:lpstr>PowerPoint Presentation</vt:lpstr>
      <vt:lpstr>PowerPoint Presentation</vt:lpstr>
      <vt:lpstr>PowerPoint Presentation</vt:lpstr>
      <vt:lpstr>Container Platform Deployment Architectures</vt:lpstr>
      <vt:lpstr>Cust Question #1</vt:lpstr>
      <vt:lpstr>PowerPoint Presentation</vt:lpstr>
      <vt:lpstr>Dell Industry Leadership</vt:lpstr>
      <vt:lpstr>Container Storage Persistence is Important</vt:lpstr>
      <vt:lpstr>Container Storage Persistence is Important</vt:lpstr>
      <vt:lpstr>REX-Ray</vt:lpstr>
      <vt:lpstr>PowerPoint Presentation</vt:lpstr>
      <vt:lpstr>Container Storage Interface (CSI) Initiative</vt:lpstr>
      <vt:lpstr>PowerPoint Presentation</vt:lpstr>
      <vt:lpstr>Cust Question #2</vt:lpstr>
      <vt:lpstr>PowerPoint Presentation</vt:lpstr>
      <vt:lpstr>How to Sell Dell Tech Capabilities for Container Platforms</vt:lpstr>
      <vt:lpstr>What Can We Sell?</vt:lpstr>
      <vt:lpstr>Server HW Matters…aka PowerEdge Matters… aka Bedrock of Container Platforms</vt:lpstr>
      <vt:lpstr>Storage Considerations – Storage Drivers </vt:lpstr>
      <vt:lpstr>Storage Drivers That Tie Back to Our Solutions Out of Tree</vt:lpstr>
      <vt:lpstr>Storage Drivers That Tie Back to Our Solutions In Tree</vt:lpstr>
      <vt:lpstr>Storage Drivers That Tie Back to Our Solutions</vt:lpstr>
      <vt:lpstr>Software Defined Storage</vt:lpstr>
      <vt:lpstr>ScaleIO - Software Defined Storage for containers running on multi-hypervisor or bare metal </vt:lpstr>
      <vt:lpstr>PowerPoint Presentation</vt:lpstr>
      <vt:lpstr>Kubo OSS and ODB</vt:lpstr>
      <vt:lpstr>PowerPoint Presentation</vt:lpstr>
      <vt:lpstr>PowerPoint Presentation</vt:lpstr>
      <vt:lpstr>PowerPoint Presentation</vt:lpstr>
      <vt:lpstr>PowerPoint Presentation</vt:lpstr>
      <vt:lpstr>PowerPoint Presentation</vt:lpstr>
      <vt:lpstr>Cust Question #3</vt:lpstr>
      <vt:lpstr>PowerPoint Presentation</vt:lpstr>
      <vt:lpstr>Tell us what you think!</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Christina Brown</dc:creator>
  <cp:keywords>Internal Use</cp:keywords>
  <dc:description/>
  <cp:lastModifiedBy>RodriguezPerez, Manuel</cp:lastModifiedBy>
  <cp:revision>200</cp:revision>
  <cp:lastPrinted>2014-02-14T16:26:12Z</cp:lastPrinted>
  <dcterms:created xsi:type="dcterms:W3CDTF">2017-07-18T21:54:36Z</dcterms:created>
  <dcterms:modified xsi:type="dcterms:W3CDTF">2017-08-24T19:16:22Z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90e7cef2-6662-4b34-af72-6d19d6edd9c2</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Sandy_Guerra</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y fmtid="{D5CDD505-2E9C-101B-9397-08002B2CF9AE}" pid="11" name="Classification">
    <vt:lpwstr>Internal Use</vt:lpwstr>
  </property>
  <property fmtid="{D5CDD505-2E9C-101B-9397-08002B2CF9AE}" pid="12" name="Sublabels">
    <vt:lpwstr/>
  </property>
  <property fmtid="{D5CDD505-2E9C-101B-9397-08002B2CF9AE}" pid="13" name="VisualMarkingsPPT">
    <vt:lpwstr>Classification Footer</vt:lpwstr>
  </property>
</Properties>
</file>